
<file path=[Content_Types].xml><?xml version="1.0" encoding="utf-8"?>
<Types xmlns="http://schemas.openxmlformats.org/package/2006/content-types">
  <Default Extension="png" ContentType="image/png"/>
  <Default Extension="jpg&amp;ehk=avvB" ContentType="image/jpeg"/>
  <Default Extension="jpg&amp;ehk=MsxOwsVSQzijqXGtysIGSw&amp;r=0&amp;pid=OfficeInsert" ContentType="image/jpeg"/>
  <Default Extension="jpeg" ContentType="image/jpeg"/>
  <Default Extension="jpg&amp;ehk=yY73QGktq6bz5TKBQz" ContentType="image/jpeg"/>
  <Default Extension="m4a" ContentType="audio/mp4"/>
  <Default Extension="rels" ContentType="application/vnd.openxmlformats-package.relationships+xml"/>
  <Default Extension="xml" ContentType="application/xml"/>
  <Default Extension="jpg&amp;ehk=x" ContentType="image/jpeg"/>
  <Default Extension="jpg&amp;ehk=06UaL2naAl8Jp" ContentType="image/jpeg"/>
  <Default Extension="gif" ContentType="image/gif"/>
  <Default Extension="jpg&amp;ehk=HmCXauGTCez4NH0JQs224Q&amp;r=0&amp;pid=OfficeInsert" ContentType="image/jpeg"/>
  <Default Extension="jpg&amp;ehk=2gVTDJKo0qxBuiZfX8hJkQ&amp;r=0&amp;pid=OfficeInsert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7" r:id="rId2"/>
    <p:sldId id="268" r:id="rId3"/>
    <p:sldId id="269" r:id="rId4"/>
    <p:sldId id="260" r:id="rId5"/>
    <p:sldId id="275" r:id="rId6"/>
    <p:sldId id="272" r:id="rId7"/>
    <p:sldId id="258" r:id="rId8"/>
    <p:sldId id="270" r:id="rId9"/>
    <p:sldId id="282" r:id="rId10"/>
    <p:sldId id="262" r:id="rId11"/>
    <p:sldId id="277" r:id="rId12"/>
    <p:sldId id="263" r:id="rId13"/>
    <p:sldId id="271" r:id="rId14"/>
    <p:sldId id="278" r:id="rId15"/>
    <p:sldId id="261" r:id="rId16"/>
    <p:sldId id="280" r:id="rId17"/>
    <p:sldId id="281" r:id="rId18"/>
    <p:sldId id="265" r:id="rId19"/>
    <p:sldId id="276" r:id="rId20"/>
    <p:sldId id="264" r:id="rId21"/>
    <p:sldId id="283" r:id="rId22"/>
    <p:sldId id="274" r:id="rId23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</p:sldLst>
    </p:custShow>
  </p:custShow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98" d="100"/>
          <a:sy n="98" d="100"/>
        </p:scale>
        <p:origin x="-3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7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EBABE-FE04-4ECB-ACDA-D0365B6B5852}" type="datetimeFigureOut">
              <a:rPr lang="it-IT" smtClean="0"/>
              <a:pPr/>
              <a:t>04/05/2017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8F42B-FA30-48C4-9452-6DF6A1381F74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ffgghhjkkbòlù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8F42B-FA30-48C4-9452-6DF6A1381F74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11FF-9F5E-4132-906C-ABE6355CC501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FBB6-FB93-4A64-A685-19EE9FEF28F3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F595-12AC-4FA1-A6A3-05081048385A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12DC-30DE-4F85-85B7-54B2F55B3F46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91F7-BBE5-408A-9F39-5F1E1F44E2CE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8BECF-4B3A-4CAF-A354-48198BEE49DE}" type="datetime1">
              <a:rPr lang="it-IT" smtClean="0"/>
              <a:t>04/05/2017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39469-31A4-46F9-A951-6E0D3B3AF1AB}" type="datetime1">
              <a:rPr lang="it-IT" smtClean="0"/>
              <a:t>04/05/2017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1EC-06C2-4628-828E-BCA3C1F594F3}" type="datetime1">
              <a:rPr lang="it-IT" smtClean="0"/>
              <a:t>04/05/2017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0E8B-99FF-485B-9B3A-01FB2374BC1F}" type="datetime1">
              <a:rPr lang="it-IT" smtClean="0"/>
              <a:t>04/05/2017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365D-CACE-4258-8736-89F3AC4D07F1}" type="datetime1">
              <a:rPr lang="it-IT" smtClean="0"/>
              <a:t>04/05/2017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D656-ECC1-460C-BD68-9F5E2F3A1366}" type="datetime1">
              <a:rPr lang="it-IT" smtClean="0"/>
              <a:t>04/05/2017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4B63A-CD92-4546-A95A-489A6557BD03}" type="datetime1">
              <a:rPr lang="it-IT" smtClean="0"/>
              <a:t>04/05/2017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65C95-D19D-4DFF-BACA-1F734F170642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&amp;ehk=yY73QGktq6bz5TKBQz"/><Relationship Id="rId3" Type="http://schemas.openxmlformats.org/officeDocument/2006/relationships/image" Target="../media/image7.jpeg"/><Relationship Id="rId7" Type="http://schemas.openxmlformats.org/officeDocument/2006/relationships/image" Target="../media/image11.jpg&amp;ehk=HmCXauGTCez4NH0JQs224Q&amp;r=0&amp;pid=OfficeInsert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g&amp;ehk=avvB"/><Relationship Id="rId10" Type="http://schemas.openxmlformats.org/officeDocument/2006/relationships/image" Target="../media/image14.jpeg"/><Relationship Id="rId4" Type="http://schemas.openxmlformats.org/officeDocument/2006/relationships/image" Target="../media/image8.jpg&amp;ehk=x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&amp;ehk=MsxOwsVSQzijqXGtysIGSw&amp;r=0&amp;pid=OfficeInsert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&amp;ehk=06UaL2naAl8J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5.xml"/><Relationship Id="rId6" Type="http://schemas.openxmlformats.org/officeDocument/2006/relationships/image" Target="../media/image21.png"/><Relationship Id="rId5" Type="http://schemas.openxmlformats.org/officeDocument/2006/relationships/image" Target="../media/image20.jpg&amp;ehk=2gVTDJKo0qxBuiZfX8hJkQ&amp;r=0&amp;pid=OfficeInsert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70C0"/>
                </a:solidFill>
              </a:rPr>
              <a:t>Erasmus +</a:t>
            </a:r>
            <a:br>
              <a:rPr lang="it-IT" dirty="0">
                <a:solidFill>
                  <a:srgbClr val="0070C0"/>
                </a:solidFill>
              </a:rPr>
            </a:br>
            <a:r>
              <a:rPr lang="it-IT" dirty="0">
                <a:solidFill>
                  <a:srgbClr val="0070C0"/>
                </a:solidFill>
              </a:rPr>
              <a:t>2014 - 2017</a:t>
            </a:r>
          </a:p>
        </p:txBody>
      </p:sp>
      <p:pic>
        <p:nvPicPr>
          <p:cNvPr id="4" name="Segnaposto contenuto 3" descr="LOGO ERASMUS PLUS (1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2492895"/>
            <a:ext cx="6264696" cy="3224023"/>
          </a:xfrm>
        </p:spPr>
      </p:pic>
    </p:spTree>
    <p:custDataLst>
      <p:tags r:id="rId1"/>
    </p:custDataLst>
  </p:cSld>
  <p:clrMapOvr>
    <a:masterClrMapping/>
  </p:clrMapOvr>
  <p:transition advTm="84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b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b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b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b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Awareness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  <a:p>
            <a:pPr marL="0" indent="0">
              <a:buNone/>
            </a:pPr>
            <a:endParaRPr lang="it-IT" sz="3800" b="1" dirty="0"/>
          </a:p>
        </p:txBody>
      </p:sp>
      <p:pic>
        <p:nvPicPr>
          <p:cNvPr id="5" name="Picture 4" descr="&lt;strong&gt;Summer in Spain&lt;/strong&gt; | Holidayguru.i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20" y="-70338"/>
            <a:ext cx="2849880" cy="2352293"/>
          </a:xfrm>
          <a:prstGeom prst="rect">
            <a:avLst/>
          </a:prstGeom>
        </p:spPr>
      </p:pic>
      <p:pic>
        <p:nvPicPr>
          <p:cNvPr id="6" name="Picture 5" descr="Go Skiing in Oulanka National Park &lt;strong&gt;in Finland&lt;/strong&gt; - &lt;strong&gt;Snow&lt;/strong&gt; Addiction - News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20" y="2281956"/>
            <a:ext cx="2849880" cy="2227163"/>
          </a:xfrm>
          <a:prstGeom prst="rect">
            <a:avLst/>
          </a:prstGeom>
        </p:spPr>
      </p:pic>
      <p:pic>
        <p:nvPicPr>
          <p:cNvPr id="7" name="Picture 6" descr="Stockholm, April 24, 2015 | Flickr - Photo Sharing!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767" y="4487594"/>
            <a:ext cx="2820850" cy="2320324"/>
          </a:xfrm>
          <a:prstGeom prst="rect">
            <a:avLst/>
          </a:prstGeom>
        </p:spPr>
      </p:pic>
      <p:pic>
        <p:nvPicPr>
          <p:cNvPr id="8" name="Picture 7" descr="Por favor, otoño no te hagas &lt;strong&gt;de&lt;/strong&gt; rogar más.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3059832" cy="2381345"/>
          </a:xfrm>
          <a:prstGeom prst="rect">
            <a:avLst/>
          </a:prstGeom>
        </p:spPr>
      </p:pic>
      <p:pic>
        <p:nvPicPr>
          <p:cNvPr id="9" name="Picture 8" descr="Che luogo di incanto la costa abruzzese! Questo meraviglioso tramonto ...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-70339"/>
            <a:ext cx="3234288" cy="2352293"/>
          </a:xfrm>
          <a:prstGeom prst="rect">
            <a:avLst/>
          </a:prstGeom>
        </p:spPr>
      </p:pic>
      <p:pic>
        <p:nvPicPr>
          <p:cNvPr id="10" name="Picture 9" descr="The &lt;strong&gt;Church&lt;/strong&gt; of St John the Baptist in Chrzanów-Kościelec.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1953"/>
            <a:ext cx="3059832" cy="2227165"/>
          </a:xfrm>
          <a:prstGeom prst="rect">
            <a:avLst/>
          </a:prstGeom>
        </p:spPr>
      </p:pic>
      <p:pic>
        <p:nvPicPr>
          <p:cNvPr id="11" name="Picture 10" descr="Province de &lt;strong&gt;Burgos&lt;/strong&gt; - Cathédrale de &lt;strong&gt;Burgos&lt;/strong&gt;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57944"/>
            <a:ext cx="3234288" cy="2251176"/>
          </a:xfrm>
          <a:prstGeom prst="rect">
            <a:avLst/>
          </a:prstGeom>
        </p:spPr>
      </p:pic>
      <p:pic>
        <p:nvPicPr>
          <p:cNvPr id="12" name="Picture 11" descr="Crocuses, &lt;strong&gt;Abruzzo&lt;/strong&gt;, Gran Sasso, Wild Flowers, &lt;strong&gt;Mountains&lt;/strong&gt;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87594"/>
            <a:ext cx="3205935" cy="2370405"/>
          </a:xfrm>
          <a:prstGeom prst="rect">
            <a:avLst/>
          </a:prstGeom>
        </p:spPr>
      </p:pic>
      <p:pic>
        <p:nvPicPr>
          <p:cNvPr id="13" name="Picture 12" descr="&lt;strong&gt;Rocca Calascio&lt;/strong&gt; visitabile anche il 25 aprile e il 1° maggio. Giorni e ...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7594"/>
            <a:ext cx="3059832" cy="237040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2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Language Skills</a:t>
            </a:r>
          </a:p>
        </p:txBody>
      </p:sp>
      <p:pic>
        <p:nvPicPr>
          <p:cNvPr id="5" name="Content Placeholder 4" descr="Is it &lt;strong&gt;Language&lt;/strong&gt; Disorder or Learning Disability? A Tutorial for Parents ...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440362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69"/>
    </mc:Choice>
    <mc:Fallback xmlns="">
      <p:transition spd="slow" advTm="6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Similar Practice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b="1" dirty="0"/>
              <a:t>The </a:t>
            </a:r>
            <a:r>
              <a:rPr lang="it-IT" b="1" dirty="0" err="1"/>
              <a:t>aim</a:t>
            </a:r>
            <a:r>
              <a:rPr lang="it-IT" b="1" dirty="0"/>
              <a:t> </a:t>
            </a:r>
            <a:r>
              <a:rPr lang="it-IT" b="1" dirty="0" err="1"/>
              <a:t>of</a:t>
            </a:r>
            <a:r>
              <a:rPr lang="it-IT" b="1" dirty="0"/>
              <a:t>: </a:t>
            </a:r>
          </a:p>
          <a:p>
            <a:r>
              <a:rPr lang="it-IT" b="1" dirty="0" err="1">
                <a:solidFill>
                  <a:srgbClr val="FF0000"/>
                </a:solidFill>
              </a:rPr>
              <a:t>making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students</a:t>
            </a:r>
            <a:r>
              <a:rPr lang="it-IT" b="1" dirty="0"/>
              <a:t> more </a:t>
            </a:r>
            <a:r>
              <a:rPr lang="it-IT" b="1" dirty="0" err="1"/>
              <a:t>independent</a:t>
            </a:r>
            <a:r>
              <a:rPr lang="it-IT" b="1" dirty="0"/>
              <a:t> in </a:t>
            </a:r>
            <a:r>
              <a:rPr lang="it-IT" b="1" dirty="0" err="1"/>
              <a:t>learning</a:t>
            </a:r>
            <a:endParaRPr lang="it-IT" b="1" dirty="0"/>
          </a:p>
          <a:p>
            <a:r>
              <a:rPr lang="it-IT" b="1" dirty="0" err="1">
                <a:solidFill>
                  <a:srgbClr val="FF0000"/>
                </a:solidFill>
              </a:rPr>
              <a:t>Helping</a:t>
            </a:r>
            <a:r>
              <a:rPr lang="it-IT" b="1" dirty="0"/>
              <a:t> </a:t>
            </a:r>
            <a:r>
              <a:rPr lang="it-IT" b="1" dirty="0" err="1"/>
              <a:t>students</a:t>
            </a:r>
            <a:r>
              <a:rPr lang="it-IT" b="1" dirty="0"/>
              <a:t> </a:t>
            </a:r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feel</a:t>
            </a:r>
            <a:r>
              <a:rPr lang="it-IT" b="1" dirty="0"/>
              <a:t> at </a:t>
            </a:r>
            <a:r>
              <a:rPr lang="it-IT" b="1" dirty="0" err="1"/>
              <a:t>ease</a:t>
            </a:r>
            <a:r>
              <a:rPr lang="it-IT" b="1" dirty="0"/>
              <a:t> in </a:t>
            </a:r>
            <a:r>
              <a:rPr lang="it-IT" b="1" dirty="0" err="1"/>
              <a:t>an</a:t>
            </a:r>
            <a:r>
              <a:rPr lang="it-IT" b="1" dirty="0"/>
              <a:t> </a:t>
            </a:r>
            <a:r>
              <a:rPr lang="it-IT" b="1" dirty="0" err="1"/>
              <a:t>international</a:t>
            </a:r>
            <a:r>
              <a:rPr lang="it-IT" b="1" dirty="0"/>
              <a:t> </a:t>
            </a:r>
            <a:r>
              <a:rPr lang="it-IT" b="1" dirty="0" err="1"/>
              <a:t>setting</a:t>
            </a:r>
            <a:endParaRPr lang="it-IT" b="1" dirty="0"/>
          </a:p>
          <a:p>
            <a:r>
              <a:rPr lang="it-IT" b="1" dirty="0" err="1">
                <a:solidFill>
                  <a:srgbClr val="FF0000"/>
                </a:solidFill>
              </a:rPr>
              <a:t>Practising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their</a:t>
            </a:r>
            <a:r>
              <a:rPr lang="it-IT" b="1" dirty="0"/>
              <a:t> </a:t>
            </a:r>
            <a:r>
              <a:rPr lang="it-IT" b="1" dirty="0" err="1"/>
              <a:t>knowledge</a:t>
            </a:r>
            <a:r>
              <a:rPr lang="it-IT" b="1" dirty="0"/>
              <a:t> and </a:t>
            </a:r>
            <a:r>
              <a:rPr lang="it-IT" b="1" dirty="0" err="1"/>
              <a:t>skills</a:t>
            </a:r>
            <a:endParaRPr lang="it-IT" b="1" dirty="0"/>
          </a:p>
          <a:p>
            <a:r>
              <a:rPr lang="it-IT" b="1" dirty="0" err="1">
                <a:solidFill>
                  <a:srgbClr val="FF0000"/>
                </a:solidFill>
              </a:rPr>
              <a:t>Being</a:t>
            </a:r>
            <a:r>
              <a:rPr lang="it-IT" b="1" dirty="0">
                <a:solidFill>
                  <a:srgbClr val="000000"/>
                </a:solidFill>
              </a:rPr>
              <a:t> </a:t>
            </a:r>
            <a:r>
              <a:rPr lang="it-IT" b="1" dirty="0"/>
              <a:t>more </a:t>
            </a:r>
            <a:r>
              <a:rPr lang="it-IT" b="1" dirty="0" err="1"/>
              <a:t>tolerant</a:t>
            </a:r>
            <a:r>
              <a:rPr lang="it-IT" b="1" dirty="0"/>
              <a:t> </a:t>
            </a:r>
            <a:r>
              <a:rPr lang="it-IT" b="1" dirty="0" err="1"/>
              <a:t>of</a:t>
            </a:r>
            <a:r>
              <a:rPr lang="it-IT" b="1" dirty="0"/>
              <a:t> </a:t>
            </a:r>
            <a:r>
              <a:rPr lang="it-IT" b="1" dirty="0" err="1"/>
              <a:t>different</a:t>
            </a:r>
            <a:r>
              <a:rPr lang="it-IT" b="1" dirty="0"/>
              <a:t> </a:t>
            </a:r>
            <a:r>
              <a:rPr lang="it-IT" b="1" dirty="0" err="1"/>
              <a:t>approaches</a:t>
            </a:r>
            <a:r>
              <a:rPr lang="it-IT" b="1" dirty="0"/>
              <a:t> and </a:t>
            </a:r>
            <a:r>
              <a:rPr lang="it-IT" b="1" dirty="0" err="1"/>
              <a:t>opinions</a:t>
            </a:r>
            <a:endParaRPr lang="it-IT" b="1" dirty="0"/>
          </a:p>
          <a:p>
            <a:endParaRPr lang="it-IT" dirty="0"/>
          </a:p>
        </p:txBody>
      </p:sp>
    </p:spTree>
    <p:custDataLst>
      <p:tags r:id="rId1"/>
    </p:custDataLst>
  </p:cSld>
  <p:clrMapOvr>
    <a:masterClrMapping/>
  </p:clrMapOvr>
  <p:transition advTm="99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TEAM WORK</a:t>
            </a:r>
          </a:p>
        </p:txBody>
      </p:sp>
      <p:pic>
        <p:nvPicPr>
          <p:cNvPr id="4" name="Segnaposto contenuto 3" descr="TEA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2564904"/>
            <a:ext cx="7632848" cy="4293096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5"/>
    </mc:Choice>
    <mc:Fallback xmlns="">
      <p:transition spd="slow" advTm="6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6000" dirty="0">
                <a:solidFill>
                  <a:srgbClr val="0070C0"/>
                </a:solidFill>
              </a:rPr>
              <a:t>SHARING</a:t>
            </a:r>
          </a:p>
        </p:txBody>
      </p:sp>
      <p:pic>
        <p:nvPicPr>
          <p:cNvPr id="4" name="Segnaposto contenuto 3" descr="pallette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17638"/>
            <a:ext cx="9144000" cy="5373216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70"/>
    </mc:Choice>
    <mc:Fallback xmlns="">
      <p:transition spd="slow" advTm="7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Achievements</a:t>
            </a: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gained</a:t>
            </a: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Autofit/>
          </a:bodyPr>
          <a:lstStyle/>
          <a:p>
            <a:r>
              <a:rPr lang="it-IT" sz="2800" b="1" dirty="0" err="1">
                <a:solidFill>
                  <a:srgbClr val="FF0000"/>
                </a:solidFill>
              </a:rPr>
              <a:t>Learning</a:t>
            </a:r>
            <a:r>
              <a:rPr lang="it-IT" sz="2800" b="1" dirty="0">
                <a:solidFill>
                  <a:srgbClr val="FF0000"/>
                </a:solidFill>
              </a:rPr>
              <a:t> </a:t>
            </a:r>
            <a:r>
              <a:rPr lang="it-IT" sz="2800" b="1" dirty="0" err="1"/>
              <a:t>about</a:t>
            </a:r>
            <a:r>
              <a:rPr lang="it-IT" sz="2800" b="1" dirty="0"/>
              <a:t> </a:t>
            </a:r>
            <a:r>
              <a:rPr lang="it-IT" sz="2800" b="1" dirty="0" err="1"/>
              <a:t>different</a:t>
            </a:r>
            <a:r>
              <a:rPr lang="it-IT" sz="2800" b="1" dirty="0"/>
              <a:t> </a:t>
            </a:r>
            <a:r>
              <a:rPr lang="it-IT" sz="2800" b="1" dirty="0" err="1"/>
              <a:t>perspectives</a:t>
            </a:r>
            <a:r>
              <a:rPr lang="it-IT" sz="2800" b="1" dirty="0"/>
              <a:t> in </a:t>
            </a:r>
            <a:r>
              <a:rPr lang="it-IT" sz="2800" b="1" dirty="0" err="1"/>
              <a:t>education</a:t>
            </a:r>
            <a:endParaRPr lang="it-IT" sz="2800" b="1" dirty="0"/>
          </a:p>
          <a:p>
            <a:r>
              <a:rPr lang="it-IT" sz="2800" b="1" dirty="0" err="1">
                <a:solidFill>
                  <a:srgbClr val="FF0000"/>
                </a:solidFill>
              </a:rPr>
              <a:t>Experiencing</a:t>
            </a:r>
            <a:r>
              <a:rPr lang="it-IT" sz="2800" b="1" dirty="0"/>
              <a:t> </a:t>
            </a:r>
            <a:r>
              <a:rPr lang="it-IT" sz="2800" b="1" dirty="0" err="1"/>
              <a:t>different</a:t>
            </a:r>
            <a:r>
              <a:rPr lang="it-IT" sz="2800" b="1" dirty="0"/>
              <a:t> </a:t>
            </a:r>
            <a:r>
              <a:rPr lang="it-IT" sz="2800" b="1" dirty="0" err="1"/>
              <a:t>cultures</a:t>
            </a:r>
            <a:endParaRPr lang="it-IT" sz="2800" b="1" dirty="0"/>
          </a:p>
          <a:p>
            <a:r>
              <a:rPr lang="it-IT" sz="2800" b="1" dirty="0">
                <a:solidFill>
                  <a:srgbClr val="FF0000"/>
                </a:solidFill>
              </a:rPr>
              <a:t>Mastering </a:t>
            </a:r>
            <a:r>
              <a:rPr lang="it-IT" sz="2800" b="1" dirty="0"/>
              <a:t>the </a:t>
            </a:r>
            <a:r>
              <a:rPr lang="it-IT" sz="2800" b="1" dirty="0" err="1"/>
              <a:t>use</a:t>
            </a:r>
            <a:r>
              <a:rPr lang="it-IT" sz="2800" b="1" dirty="0"/>
              <a:t> </a:t>
            </a:r>
            <a:r>
              <a:rPr lang="it-IT" sz="2800" b="1" dirty="0" err="1"/>
              <a:t>of</a:t>
            </a:r>
            <a:r>
              <a:rPr lang="it-IT" sz="2800" b="1" dirty="0"/>
              <a:t> </a:t>
            </a:r>
            <a:r>
              <a:rPr lang="it-IT" sz="2800" b="1" dirty="0" err="1"/>
              <a:t>new</a:t>
            </a:r>
            <a:r>
              <a:rPr lang="it-IT" sz="2800" b="1" dirty="0"/>
              <a:t> </a:t>
            </a:r>
            <a:r>
              <a:rPr lang="it-IT" sz="2800" b="1" dirty="0" err="1"/>
              <a:t>softwares</a:t>
            </a:r>
            <a:r>
              <a:rPr lang="it-IT" sz="2800" b="1" dirty="0"/>
              <a:t> and </a:t>
            </a:r>
            <a:r>
              <a:rPr lang="it-IT" sz="2800" b="1" dirty="0" err="1"/>
              <a:t>teaching</a:t>
            </a:r>
            <a:r>
              <a:rPr lang="it-IT" sz="2800" b="1" dirty="0"/>
              <a:t> in a </a:t>
            </a:r>
            <a:r>
              <a:rPr lang="it-IT" sz="2800" b="1" dirty="0" err="1"/>
              <a:t>foreign</a:t>
            </a:r>
            <a:r>
              <a:rPr lang="it-IT" sz="2800" b="1" dirty="0"/>
              <a:t> </a:t>
            </a:r>
            <a:r>
              <a:rPr lang="it-IT" sz="2800" b="1" dirty="0" err="1"/>
              <a:t>language</a:t>
            </a:r>
            <a:endParaRPr lang="it-IT" sz="2800" b="1" dirty="0"/>
          </a:p>
          <a:p>
            <a:r>
              <a:rPr lang="it-IT" sz="2800" b="1" dirty="0" err="1">
                <a:solidFill>
                  <a:srgbClr val="FF0000"/>
                </a:solidFill>
              </a:rPr>
              <a:t>Widening</a:t>
            </a:r>
            <a:r>
              <a:rPr lang="it-IT" sz="2800" b="1" dirty="0"/>
              <a:t> </a:t>
            </a:r>
            <a:r>
              <a:rPr lang="it-IT" sz="2800" b="1" dirty="0" err="1"/>
              <a:t>lexical</a:t>
            </a:r>
            <a:r>
              <a:rPr lang="it-IT" sz="2800" b="1" dirty="0"/>
              <a:t> </a:t>
            </a:r>
            <a:r>
              <a:rPr lang="it-IT" sz="2800" b="1" dirty="0" err="1"/>
              <a:t>range</a:t>
            </a:r>
            <a:endParaRPr lang="it-IT" sz="2800" b="1" dirty="0"/>
          </a:p>
          <a:p>
            <a:r>
              <a:rPr lang="it-IT" sz="2800" b="1" dirty="0">
                <a:solidFill>
                  <a:srgbClr val="FF0000"/>
                </a:solidFill>
              </a:rPr>
              <a:t>Practising </a:t>
            </a:r>
            <a:r>
              <a:rPr lang="it-IT" sz="2800" b="1" dirty="0"/>
              <a:t>European collaboration</a:t>
            </a:r>
          </a:p>
          <a:p>
            <a:r>
              <a:rPr lang="it-IT" sz="2800" b="1" dirty="0" err="1">
                <a:solidFill>
                  <a:srgbClr val="FF0000"/>
                </a:solidFill>
              </a:rPr>
              <a:t>Using</a:t>
            </a:r>
            <a:r>
              <a:rPr lang="it-IT" sz="2800" b="1" dirty="0"/>
              <a:t> </a:t>
            </a:r>
            <a:r>
              <a:rPr lang="it-IT" sz="2800" b="1" dirty="0" err="1"/>
              <a:t>different</a:t>
            </a:r>
            <a:r>
              <a:rPr lang="it-IT" sz="2800" b="1" dirty="0"/>
              <a:t> </a:t>
            </a:r>
            <a:r>
              <a:rPr lang="it-IT" sz="2800" b="1" dirty="0" err="1"/>
              <a:t>communication</a:t>
            </a:r>
            <a:r>
              <a:rPr lang="it-IT" sz="2800" b="1" dirty="0"/>
              <a:t> </a:t>
            </a:r>
            <a:r>
              <a:rPr lang="it-IT" sz="2800" b="1" dirty="0" err="1"/>
              <a:t>methods</a:t>
            </a:r>
            <a:endParaRPr lang="it-IT" sz="2800" b="1" dirty="0"/>
          </a:p>
          <a:p>
            <a:r>
              <a:rPr lang="it-IT" sz="2800" b="1" dirty="0" err="1">
                <a:solidFill>
                  <a:srgbClr val="FF0000"/>
                </a:solidFill>
              </a:rPr>
              <a:t>Exchanging</a:t>
            </a:r>
            <a:r>
              <a:rPr lang="it-IT" sz="2800" b="1" dirty="0"/>
              <a:t> </a:t>
            </a:r>
            <a:r>
              <a:rPr lang="it-IT" sz="2800" b="1" dirty="0" err="1"/>
              <a:t>ideas</a:t>
            </a:r>
            <a:r>
              <a:rPr lang="it-IT" sz="2800" b="1" dirty="0"/>
              <a:t> </a:t>
            </a:r>
            <a:r>
              <a:rPr lang="it-IT" sz="2800" b="1" dirty="0" err="1"/>
              <a:t>about</a:t>
            </a:r>
            <a:r>
              <a:rPr lang="it-IT" sz="2800" b="1" dirty="0"/>
              <a:t> </a:t>
            </a:r>
            <a:r>
              <a:rPr lang="it-IT" sz="2800" b="1" dirty="0" err="1"/>
              <a:t>education</a:t>
            </a:r>
            <a:r>
              <a:rPr lang="it-IT" sz="2800" b="1" dirty="0"/>
              <a:t> and </a:t>
            </a:r>
            <a:r>
              <a:rPr lang="it-IT" sz="2800" b="1" dirty="0" err="1"/>
              <a:t>assessment</a:t>
            </a:r>
            <a:r>
              <a:rPr lang="it-IT" sz="2800" b="1" dirty="0"/>
              <a:t> </a:t>
            </a:r>
          </a:p>
          <a:p>
            <a:r>
              <a:rPr lang="it-IT" sz="2800" b="1" dirty="0" err="1">
                <a:solidFill>
                  <a:srgbClr val="FF0000"/>
                </a:solidFill>
              </a:rPr>
              <a:t>Agreeing</a:t>
            </a:r>
            <a:r>
              <a:rPr lang="it-IT" sz="2800" b="1" dirty="0"/>
              <a:t> </a:t>
            </a:r>
            <a:r>
              <a:rPr lang="it-IT" sz="2800" b="1" dirty="0" err="1"/>
              <a:t>about</a:t>
            </a:r>
            <a:r>
              <a:rPr lang="it-IT" sz="2800" b="1" dirty="0"/>
              <a:t> a </a:t>
            </a:r>
            <a:r>
              <a:rPr lang="it-IT" sz="2800" b="1" dirty="0" err="1">
                <a:solidFill>
                  <a:srgbClr val="FF0000"/>
                </a:solidFill>
              </a:rPr>
              <a:t>European</a:t>
            </a:r>
            <a:r>
              <a:rPr lang="it-IT" sz="2800" b="1" dirty="0">
                <a:solidFill>
                  <a:srgbClr val="FF0000"/>
                </a:solidFill>
              </a:rPr>
              <a:t> Common Curriculum </a:t>
            </a:r>
          </a:p>
        </p:txBody>
      </p:sp>
    </p:spTree>
    <p:custDataLst>
      <p:tags r:id="rId1"/>
    </p:custDataLst>
  </p:cSld>
  <p:clrMapOvr>
    <a:masterClrMapping/>
  </p:clrMapOvr>
  <p:transition advTm="162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Online Platforms</a:t>
            </a:r>
          </a:p>
        </p:txBody>
      </p:sp>
      <p:pic>
        <p:nvPicPr>
          <p:cNvPr id="3" name="Picture 2" descr="Helge Scherlund's eLearning News: Advancements in e-learning to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440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614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0"/>
    </mc:Choice>
    <mc:Fallback xmlns="">
      <p:transition spd="slow" advTm="5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869160"/>
            <a:ext cx="7772400" cy="942018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70C0"/>
                </a:solidFill>
              </a:rPr>
              <a:t>   </a:t>
            </a:r>
            <a:br>
              <a:rPr lang="it-IT" dirty="0">
                <a:solidFill>
                  <a:srgbClr val="0070C0"/>
                </a:solidFill>
              </a:rPr>
            </a:br>
            <a:r>
              <a:rPr lang="it-IT" dirty="0">
                <a:solidFill>
                  <a:srgbClr val="0070C0"/>
                </a:solidFill>
              </a:rPr>
              <a:t>     </a:t>
            </a:r>
            <a:br>
              <a:rPr lang="it-IT" dirty="0">
                <a:solidFill>
                  <a:srgbClr val="0070C0"/>
                </a:solidFill>
              </a:rPr>
            </a:br>
            <a:r>
              <a:rPr lang="it-IT" dirty="0">
                <a:solidFill>
                  <a:srgbClr val="0070C0"/>
                </a:solidFill>
              </a:rPr>
              <a:t>        International friendship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3" descr="15856652-hands-around-earth-&lt;strong&gt;international-friendship&lt;/strong&gt;-concep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20" y="146437"/>
            <a:ext cx="7955161" cy="5328592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910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64"/>
    </mc:Choice>
    <mc:Fallback xmlns="">
      <p:transition spd="slow" advTm="7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it-IT" dirty="0"/>
            </a:b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Project Impact 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err="1"/>
              <a:t>Improving</a:t>
            </a:r>
            <a:r>
              <a:rPr lang="it-IT" b="1" dirty="0"/>
              <a:t> staff and </a:t>
            </a:r>
            <a:r>
              <a:rPr lang="it-IT" b="1" dirty="0" err="1"/>
              <a:t>student</a:t>
            </a:r>
            <a:r>
              <a:rPr lang="it-IT" b="1" dirty="0"/>
              <a:t> </a:t>
            </a:r>
            <a:r>
              <a:rPr lang="it-IT" b="1" dirty="0" err="1">
                <a:solidFill>
                  <a:srgbClr val="FF0000"/>
                </a:solidFill>
              </a:rPr>
              <a:t>motivation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err="1"/>
              <a:t>Creating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on </a:t>
            </a:r>
            <a:r>
              <a:rPr lang="it-IT" b="1" dirty="0" err="1">
                <a:solidFill>
                  <a:srgbClr val="FF0000"/>
                </a:solidFill>
              </a:rPr>
              <a:t>line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courses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with</a:t>
            </a:r>
            <a:r>
              <a:rPr lang="it-IT" b="1" dirty="0"/>
              <a:t> open </a:t>
            </a:r>
            <a:r>
              <a:rPr lang="it-IT" b="1" dirty="0" err="1"/>
              <a:t>access</a:t>
            </a:r>
            <a:endParaRPr lang="it-IT" b="1" dirty="0"/>
          </a:p>
          <a:p>
            <a:r>
              <a:rPr lang="it-IT" b="1" dirty="0" err="1"/>
              <a:t>Experimenting</a:t>
            </a:r>
            <a:r>
              <a:rPr lang="it-IT" b="1" dirty="0"/>
              <a:t> </a:t>
            </a:r>
            <a:r>
              <a:rPr lang="it-IT" b="1" dirty="0" err="1"/>
              <a:t>with</a:t>
            </a:r>
            <a:r>
              <a:rPr lang="it-IT" b="1" dirty="0"/>
              <a:t> </a:t>
            </a:r>
            <a:r>
              <a:rPr lang="it-IT" b="1" dirty="0" err="1">
                <a:solidFill>
                  <a:srgbClr val="FF0000"/>
                </a:solidFill>
              </a:rPr>
              <a:t>digital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classrooms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err="1"/>
              <a:t>Helping</a:t>
            </a:r>
            <a:r>
              <a:rPr lang="it-IT" b="1" dirty="0"/>
              <a:t> the </a:t>
            </a:r>
            <a:r>
              <a:rPr lang="it-IT" b="1" dirty="0" err="1">
                <a:solidFill>
                  <a:srgbClr val="FF0000"/>
                </a:solidFill>
              </a:rPr>
              <a:t>school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curriculums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fulfil</a:t>
            </a:r>
            <a:r>
              <a:rPr lang="it-IT" b="1" dirty="0"/>
              <a:t> </a:t>
            </a:r>
            <a:r>
              <a:rPr lang="it-IT" b="1" dirty="0" err="1"/>
              <a:t>their</a:t>
            </a:r>
            <a:r>
              <a:rPr lang="it-IT" b="1" dirty="0"/>
              <a:t> </a:t>
            </a:r>
            <a:r>
              <a:rPr lang="it-IT" b="1" dirty="0" err="1"/>
              <a:t>aims</a:t>
            </a:r>
            <a:endParaRPr lang="it-IT" b="1" dirty="0"/>
          </a:p>
          <a:p>
            <a:r>
              <a:rPr lang="it-IT" b="1" dirty="0" err="1"/>
              <a:t>Enabling</a:t>
            </a:r>
            <a:r>
              <a:rPr lang="it-IT" b="1" dirty="0"/>
              <a:t> the </a:t>
            </a:r>
            <a:r>
              <a:rPr lang="it-IT" b="1" dirty="0" err="1"/>
              <a:t>school</a:t>
            </a:r>
            <a:r>
              <a:rPr lang="it-IT" b="1" dirty="0"/>
              <a:t> curriculum </a:t>
            </a:r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become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international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/>
              <a:t>Building </a:t>
            </a:r>
            <a:r>
              <a:rPr lang="it-IT" b="1" dirty="0" err="1">
                <a:solidFill>
                  <a:srgbClr val="FF0000"/>
                </a:solidFill>
              </a:rPr>
              <a:t>friendships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between</a:t>
            </a:r>
            <a:r>
              <a:rPr lang="it-IT" b="1" dirty="0"/>
              <a:t> people</a:t>
            </a:r>
          </a:p>
          <a:p>
            <a:endParaRPr lang="it-IT" dirty="0"/>
          </a:p>
        </p:txBody>
      </p:sp>
    </p:spTree>
    <p:custDataLst>
      <p:tags r:id="rId1"/>
    </p:custDataLst>
  </p:cSld>
  <p:clrMapOvr>
    <a:masterClrMapping/>
  </p:clrMapOvr>
  <p:transition advTm="158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143000"/>
          </a:xfrm>
        </p:spPr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FUTURE AIM</a:t>
            </a:r>
          </a:p>
        </p:txBody>
      </p:sp>
      <p:pic>
        <p:nvPicPr>
          <p:cNvPr id="4" name="Segnaposto contenuto 3" descr="global-curriculum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971600"/>
            <a:ext cx="9144000" cy="5886400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7"/>
    </mc:Choice>
    <mc:Fallback xmlns="">
      <p:transition spd="slow" advTm="5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it-IT" sz="60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Monitoring</a:t>
            </a:r>
            <a:r>
              <a:rPr lang="it-IT" sz="6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Project </a:t>
            </a:r>
            <a:r>
              <a:rPr lang="it-IT" sz="60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Moos</a:t>
            </a:r>
            <a:endParaRPr lang="it-IT" sz="6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 descr="C:\Users\Simon\Documents\wordle 4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1196752"/>
            <a:ext cx="9144000" cy="605310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85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Common </a:t>
            </a:r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Directions</a:t>
            </a: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b="1" dirty="0" err="1"/>
              <a:t>For</a:t>
            </a:r>
            <a:r>
              <a:rPr lang="it-IT" b="1" dirty="0"/>
              <a:t> </a:t>
            </a:r>
            <a:r>
              <a:rPr lang="it-IT" b="1" dirty="0" err="1"/>
              <a:t>students</a:t>
            </a:r>
            <a:r>
              <a:rPr lang="it-IT" b="1" dirty="0"/>
              <a:t> </a:t>
            </a:r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become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flexible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/>
              <a:t>and </a:t>
            </a:r>
            <a:r>
              <a:rPr lang="it-IT" b="1" dirty="0" err="1">
                <a:solidFill>
                  <a:srgbClr val="FF0000"/>
                </a:solidFill>
              </a:rPr>
              <a:t>responsible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offer</a:t>
            </a:r>
            <a:r>
              <a:rPr lang="it-IT" b="1" dirty="0"/>
              <a:t> </a:t>
            </a:r>
            <a:r>
              <a:rPr lang="it-IT" b="1" dirty="0" err="1"/>
              <a:t>students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challenges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/>
              <a:t>in the </a:t>
            </a:r>
            <a:r>
              <a:rPr lang="it-IT" b="1" dirty="0" err="1"/>
              <a:t>present</a:t>
            </a:r>
            <a:r>
              <a:rPr lang="it-IT" b="1" dirty="0"/>
              <a:t> and the future</a:t>
            </a:r>
          </a:p>
          <a:p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make</a:t>
            </a:r>
            <a:r>
              <a:rPr lang="it-IT" b="1" dirty="0"/>
              <a:t> </a:t>
            </a:r>
            <a:r>
              <a:rPr lang="it-IT" b="1" dirty="0" err="1"/>
              <a:t>them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self-confident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 err="1"/>
              <a:t>make</a:t>
            </a:r>
            <a:r>
              <a:rPr lang="it-IT" b="1" dirty="0"/>
              <a:t> </a:t>
            </a:r>
            <a:r>
              <a:rPr lang="it-IT" b="1" dirty="0" err="1"/>
              <a:t>them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competent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linguistically</a:t>
            </a:r>
            <a:r>
              <a:rPr lang="it-IT" b="1" dirty="0"/>
              <a:t> and </a:t>
            </a:r>
            <a:r>
              <a:rPr lang="it-IT" b="1" dirty="0" err="1"/>
              <a:t>digitally</a:t>
            </a:r>
            <a:endParaRPr lang="it-IT" b="1" dirty="0"/>
          </a:p>
          <a:p>
            <a:r>
              <a:rPr lang="it-IT" b="1" dirty="0" err="1"/>
              <a:t>To</a:t>
            </a:r>
            <a:r>
              <a:rPr lang="it-IT" b="1" dirty="0"/>
              <a:t> help </a:t>
            </a:r>
            <a:r>
              <a:rPr lang="it-IT" b="1" dirty="0" err="1"/>
              <a:t>them</a:t>
            </a:r>
            <a:r>
              <a:rPr lang="it-IT" b="1" dirty="0"/>
              <a:t> </a:t>
            </a:r>
            <a:r>
              <a:rPr lang="it-IT" b="1" dirty="0" err="1"/>
              <a:t>become</a:t>
            </a:r>
            <a:r>
              <a:rPr lang="it-IT" b="1" dirty="0"/>
              <a:t> </a:t>
            </a:r>
            <a:r>
              <a:rPr lang="it-IT" b="1" dirty="0" err="1">
                <a:solidFill>
                  <a:srgbClr val="FF0000"/>
                </a:solidFill>
              </a:rPr>
              <a:t>European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citizens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2981"/>
            <a:ext cx="9144000" cy="69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147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58206"/>
          </a:xfrm>
        </p:spPr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«United in Diversity»</a:t>
            </a:r>
          </a:p>
        </p:txBody>
      </p:sp>
      <p:pic>
        <p:nvPicPr>
          <p:cNvPr id="4" name="Segnaposto contenuto 3" descr="europ fla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5742"/>
            <a:ext cx="9144000" cy="58997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0070C0"/>
                </a:solidFill>
              </a:rPr>
              <a:t>TIME PRESSURE</a:t>
            </a:r>
          </a:p>
        </p:txBody>
      </p:sp>
      <p:pic>
        <p:nvPicPr>
          <p:cNvPr id="4" name="Segnaposto contenuto 3" descr="time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84784"/>
            <a:ext cx="7632848" cy="4590255"/>
          </a:xfrm>
        </p:spPr>
      </p:pic>
    </p:spTree>
    <p:custDataLst>
      <p:tags r:id="rId1"/>
    </p:custDataLst>
  </p:cSld>
  <p:clrMapOvr>
    <a:masterClrMapping/>
  </p:clrMapOvr>
  <p:transition advTm="718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Time</a:t>
            </a: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pressures</a:t>
            </a: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b="1" dirty="0" err="1">
                <a:solidFill>
                  <a:srgbClr val="FF0000"/>
                </a:solidFill>
              </a:rPr>
              <a:t>Deadlines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were</a:t>
            </a:r>
            <a:r>
              <a:rPr lang="it-IT" b="1" dirty="0"/>
              <a:t> </a:t>
            </a:r>
            <a:r>
              <a:rPr lang="it-IT" b="1" dirty="0" err="1"/>
              <a:t>met</a:t>
            </a:r>
            <a:r>
              <a:rPr lang="it-IT" b="1" dirty="0"/>
              <a:t> </a:t>
            </a:r>
            <a:r>
              <a:rPr lang="it-IT" b="1" dirty="0" err="1"/>
              <a:t>except</a:t>
            </a:r>
            <a:r>
              <a:rPr lang="it-IT" b="1" dirty="0"/>
              <a:t> </a:t>
            </a:r>
            <a:r>
              <a:rPr lang="it-IT" b="1" dirty="0" err="1"/>
              <a:t>for</a:t>
            </a:r>
            <a:r>
              <a:rPr lang="it-IT" b="1" dirty="0"/>
              <a:t> minor </a:t>
            </a:r>
            <a:r>
              <a:rPr lang="it-IT" b="1" dirty="0" err="1"/>
              <a:t>adjustments</a:t>
            </a:r>
            <a:endParaRPr lang="it-IT" b="1" dirty="0"/>
          </a:p>
          <a:p>
            <a:r>
              <a:rPr lang="it-IT" b="1" dirty="0" err="1"/>
              <a:t>Difficulty</a:t>
            </a:r>
            <a:r>
              <a:rPr lang="it-IT" b="1" dirty="0"/>
              <a:t> in </a:t>
            </a:r>
            <a:r>
              <a:rPr lang="it-IT" b="1" dirty="0" err="1"/>
              <a:t>finding</a:t>
            </a:r>
            <a:r>
              <a:rPr lang="it-IT" b="1" dirty="0"/>
              <a:t> </a:t>
            </a:r>
            <a:r>
              <a:rPr lang="it-IT" b="1" dirty="0" err="1">
                <a:solidFill>
                  <a:srgbClr val="FF0000"/>
                </a:solidFill>
              </a:rPr>
              <a:t>enough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time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to</a:t>
            </a:r>
            <a:r>
              <a:rPr lang="it-IT" b="1" dirty="0"/>
              <a:t> create the </a:t>
            </a:r>
            <a:r>
              <a:rPr lang="it-IT" b="1" dirty="0" err="1"/>
              <a:t>agreed</a:t>
            </a:r>
            <a:r>
              <a:rPr lang="it-IT" b="1" dirty="0"/>
              <a:t> </a:t>
            </a:r>
            <a:r>
              <a:rPr lang="it-IT" b="1" dirty="0" err="1"/>
              <a:t>courses</a:t>
            </a:r>
            <a:r>
              <a:rPr lang="it-IT" b="1" dirty="0"/>
              <a:t> </a:t>
            </a:r>
            <a:r>
              <a:rPr lang="it-IT" b="1" dirty="0" err="1"/>
              <a:t>when</a:t>
            </a:r>
            <a:r>
              <a:rPr lang="it-IT" b="1" dirty="0"/>
              <a:t> </a:t>
            </a:r>
            <a:r>
              <a:rPr lang="it-IT" b="1" dirty="0" err="1"/>
              <a:t>coping</a:t>
            </a:r>
            <a:r>
              <a:rPr lang="it-IT" b="1" dirty="0"/>
              <a:t> </a:t>
            </a:r>
            <a:r>
              <a:rPr lang="it-IT" b="1" dirty="0" err="1"/>
              <a:t>with</a:t>
            </a:r>
            <a:r>
              <a:rPr lang="it-IT" b="1" dirty="0"/>
              <a:t> </a:t>
            </a:r>
            <a:r>
              <a:rPr lang="it-IT" b="1" dirty="0" err="1"/>
              <a:t>your</a:t>
            </a:r>
            <a:r>
              <a:rPr lang="it-IT" b="1" dirty="0"/>
              <a:t> </a:t>
            </a:r>
            <a:r>
              <a:rPr lang="it-IT" b="1" dirty="0" err="1"/>
              <a:t>everyday</a:t>
            </a:r>
            <a:r>
              <a:rPr lang="it-IT" b="1" dirty="0"/>
              <a:t> </a:t>
            </a:r>
            <a:r>
              <a:rPr lang="it-IT" b="1" dirty="0" err="1"/>
              <a:t>school</a:t>
            </a:r>
            <a:r>
              <a:rPr lang="it-IT" b="1" dirty="0"/>
              <a:t> routine</a:t>
            </a:r>
          </a:p>
          <a:p>
            <a:r>
              <a:rPr lang="it-IT" b="1" dirty="0" err="1"/>
              <a:t>Increasing</a:t>
            </a:r>
            <a:r>
              <a:rPr lang="it-IT" b="1" dirty="0"/>
              <a:t> </a:t>
            </a:r>
            <a:r>
              <a:rPr lang="it-IT" b="1" dirty="0" err="1">
                <a:solidFill>
                  <a:srgbClr val="FF0000"/>
                </a:solidFill>
              </a:rPr>
              <a:t>workload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of</a:t>
            </a:r>
            <a:r>
              <a:rPr lang="it-IT" b="1" dirty="0"/>
              <a:t> </a:t>
            </a:r>
            <a:r>
              <a:rPr lang="it-IT" b="1" dirty="0" err="1"/>
              <a:t>both</a:t>
            </a:r>
            <a:r>
              <a:rPr lang="it-IT" b="1" dirty="0"/>
              <a:t> </a:t>
            </a:r>
            <a:r>
              <a:rPr lang="it-IT" b="1" dirty="0" err="1"/>
              <a:t>teachers</a:t>
            </a:r>
            <a:r>
              <a:rPr lang="it-IT" b="1" dirty="0"/>
              <a:t> and </a:t>
            </a:r>
            <a:r>
              <a:rPr lang="it-IT" b="1" dirty="0" err="1"/>
              <a:t>students</a:t>
            </a:r>
            <a:endParaRPr lang="it-IT" b="1" dirty="0"/>
          </a:p>
          <a:p>
            <a:r>
              <a:rPr lang="it-IT" b="1" dirty="0" err="1"/>
              <a:t>Producing</a:t>
            </a:r>
            <a:r>
              <a:rPr lang="it-IT" b="1" dirty="0"/>
              <a:t> </a:t>
            </a:r>
            <a:r>
              <a:rPr lang="it-IT" b="1" dirty="0" err="1"/>
              <a:t>good</a:t>
            </a:r>
            <a:r>
              <a:rPr lang="it-IT" b="1" dirty="0"/>
              <a:t> </a:t>
            </a:r>
            <a:r>
              <a:rPr lang="it-IT" b="1" dirty="0" err="1"/>
              <a:t>quality</a:t>
            </a:r>
            <a:r>
              <a:rPr lang="it-IT" b="1" dirty="0"/>
              <a:t> </a:t>
            </a:r>
            <a:r>
              <a:rPr lang="it-IT" b="1" dirty="0" err="1"/>
              <a:t>videos</a:t>
            </a:r>
            <a:r>
              <a:rPr lang="it-IT" b="1" dirty="0"/>
              <a:t> </a:t>
            </a:r>
            <a:r>
              <a:rPr lang="it-IT" b="1" dirty="0" err="1"/>
              <a:t>was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more </a:t>
            </a:r>
            <a:r>
              <a:rPr lang="it-IT" b="1" dirty="0" err="1">
                <a:solidFill>
                  <a:srgbClr val="FF0000"/>
                </a:solidFill>
              </a:rPr>
              <a:t>time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consuming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/>
              <a:t>than</a:t>
            </a:r>
            <a:r>
              <a:rPr lang="it-IT" b="1" dirty="0"/>
              <a:t> </a:t>
            </a:r>
            <a:r>
              <a:rPr lang="it-IT" b="1" dirty="0" err="1"/>
              <a:t>expected</a:t>
            </a:r>
            <a:endParaRPr lang="it-IT" b="1" dirty="0"/>
          </a:p>
        </p:txBody>
      </p:sp>
    </p:spTree>
    <p:custDataLst>
      <p:tags r:id="rId1"/>
    </p:custDataLst>
  </p:cSld>
  <p:clrMapOvr>
    <a:masterClrMapping/>
  </p:clrMapOvr>
  <p:transition advTm="156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3678"/>
            <a:ext cx="8229600" cy="1143000"/>
          </a:xfrm>
        </p:spPr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LEARNING PROCESS</a:t>
            </a:r>
          </a:p>
        </p:txBody>
      </p:sp>
      <p:pic>
        <p:nvPicPr>
          <p:cNvPr id="4" name="Segnaposto contenuto 3" descr="curriculum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0750" y="1958181"/>
            <a:ext cx="4762500" cy="3810000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8"/>
    </mc:Choice>
    <mc:Fallback xmlns="">
      <p:transition spd="slow" advTm="7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DIGITAL COMMUNICATION</a:t>
            </a:r>
          </a:p>
        </p:txBody>
      </p:sp>
      <p:pic>
        <p:nvPicPr>
          <p:cNvPr id="4" name="Segnaposto contenuto 3" descr="computer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2233000"/>
            <a:ext cx="5904656" cy="4032448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85"/>
    </mc:Choice>
    <mc:Fallback xmlns="">
      <p:transition spd="slow" advTm="5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556792"/>
          </a:xfrm>
        </p:spPr>
        <p:txBody>
          <a:bodyPr/>
          <a:lstStyle/>
          <a:p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Virtual</a:t>
            </a: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or </a:t>
            </a:r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digital</a:t>
            </a:r>
            <a:r>
              <a:rPr lang="it-IT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it-IT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learning</a:t>
            </a: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/>
              <a:t>A </a:t>
            </a:r>
            <a:r>
              <a:rPr lang="it-IT" b="1" dirty="0" err="1"/>
              <a:t>new</a:t>
            </a:r>
            <a:r>
              <a:rPr lang="it-IT" b="1" dirty="0"/>
              <a:t> way </a:t>
            </a:r>
            <a:r>
              <a:rPr lang="it-IT" b="1" dirty="0" err="1"/>
              <a:t>of</a:t>
            </a:r>
            <a:r>
              <a:rPr lang="it-IT" b="1" dirty="0"/>
              <a:t> </a:t>
            </a:r>
            <a:r>
              <a:rPr lang="it-IT" b="1" dirty="0" err="1"/>
              <a:t>learning</a:t>
            </a:r>
            <a:r>
              <a:rPr lang="it-IT" b="1" dirty="0"/>
              <a:t> </a:t>
            </a:r>
            <a:r>
              <a:rPr lang="it-IT" b="1" dirty="0" err="1"/>
              <a:t>that</a:t>
            </a:r>
            <a:r>
              <a:rPr lang="it-IT" b="1" dirty="0"/>
              <a:t> </a:t>
            </a:r>
            <a:r>
              <a:rPr lang="it-IT" b="1" dirty="0" err="1"/>
              <a:t>is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flexible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/>
              <a:t>and mobile</a:t>
            </a:r>
          </a:p>
          <a:p>
            <a:r>
              <a:rPr lang="it-IT" b="1" dirty="0"/>
              <a:t>It encourages students to be </a:t>
            </a:r>
            <a:r>
              <a:rPr lang="it-IT" b="1" dirty="0">
                <a:solidFill>
                  <a:srgbClr val="FF0000"/>
                </a:solidFill>
              </a:rPr>
              <a:t>more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independent</a:t>
            </a:r>
            <a:r>
              <a:rPr lang="it-IT" b="1" dirty="0"/>
              <a:t> and </a:t>
            </a:r>
            <a:r>
              <a:rPr lang="it-IT" b="1" dirty="0">
                <a:solidFill>
                  <a:srgbClr val="FF0000"/>
                </a:solidFill>
              </a:rPr>
              <a:t>resourceful</a:t>
            </a:r>
          </a:p>
          <a:p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gives</a:t>
            </a:r>
            <a:r>
              <a:rPr lang="it-IT" b="1" dirty="0"/>
              <a:t> </a:t>
            </a:r>
            <a:r>
              <a:rPr lang="it-IT" b="1" dirty="0" err="1"/>
              <a:t>students</a:t>
            </a:r>
            <a:r>
              <a:rPr lang="it-IT" b="1" dirty="0"/>
              <a:t> the </a:t>
            </a:r>
            <a:r>
              <a:rPr lang="it-IT" b="1" dirty="0" err="1"/>
              <a:t>opportunity</a:t>
            </a:r>
            <a:r>
              <a:rPr lang="it-IT" b="1" dirty="0"/>
              <a:t> </a:t>
            </a:r>
            <a:r>
              <a:rPr lang="it-IT" b="1" dirty="0" err="1"/>
              <a:t>to</a:t>
            </a:r>
            <a:r>
              <a:rPr lang="it-IT" b="1" dirty="0"/>
              <a:t> work in a </a:t>
            </a:r>
            <a:r>
              <a:rPr lang="it-IT" b="1" dirty="0" err="1">
                <a:solidFill>
                  <a:srgbClr val="FF0000"/>
                </a:solidFill>
              </a:rPr>
              <a:t>multilingual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classroom</a:t>
            </a:r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makes</a:t>
            </a:r>
            <a:r>
              <a:rPr lang="it-IT" b="1" dirty="0"/>
              <a:t> </a:t>
            </a:r>
            <a:r>
              <a:rPr lang="it-IT" b="1" dirty="0" err="1"/>
              <a:t>it</a:t>
            </a:r>
            <a:r>
              <a:rPr lang="it-IT" b="1" dirty="0"/>
              <a:t> </a:t>
            </a:r>
            <a:r>
              <a:rPr lang="it-IT" b="1" dirty="0" err="1"/>
              <a:t>possible</a:t>
            </a:r>
            <a:r>
              <a:rPr lang="it-IT" b="1" dirty="0"/>
              <a:t> </a:t>
            </a:r>
            <a:r>
              <a:rPr lang="it-IT" b="1" dirty="0" err="1"/>
              <a:t>to</a:t>
            </a:r>
            <a:r>
              <a:rPr lang="it-IT" b="1" dirty="0"/>
              <a:t> </a:t>
            </a:r>
            <a:r>
              <a:rPr lang="it-IT" b="1" dirty="0">
                <a:solidFill>
                  <a:srgbClr val="FF0000"/>
                </a:solidFill>
              </a:rPr>
              <a:t>share information </a:t>
            </a:r>
            <a:r>
              <a:rPr lang="it-IT" b="1" dirty="0" err="1"/>
              <a:t>also</a:t>
            </a:r>
            <a:r>
              <a:rPr lang="it-IT" b="1" dirty="0"/>
              <a:t> </a:t>
            </a:r>
            <a:r>
              <a:rPr lang="it-IT" b="1" dirty="0" err="1"/>
              <a:t>across</a:t>
            </a:r>
            <a:r>
              <a:rPr lang="it-IT" b="1" dirty="0"/>
              <a:t> </a:t>
            </a:r>
            <a:r>
              <a:rPr lang="it-IT" b="1" dirty="0" err="1"/>
              <a:t>borders</a:t>
            </a:r>
            <a:endParaRPr lang="it-IT" b="1" dirty="0"/>
          </a:p>
        </p:txBody>
      </p:sp>
    </p:spTree>
    <p:custDataLst>
      <p:tags r:id="rId1"/>
    </p:custDataLst>
  </p:cSld>
  <p:clrMapOvr>
    <a:masterClrMapping/>
  </p:clrMapOvr>
  <p:transition advTm="1420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Cultural Awareness</a:t>
            </a:r>
          </a:p>
        </p:txBody>
      </p:sp>
      <p:pic>
        <p:nvPicPr>
          <p:cNvPr id="4" name="Segnaposto contenuto 3" descr="social-studies-teacher-clipart-intl_global_community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85213" y="1600200"/>
            <a:ext cx="5973574" cy="4525963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571">
        <p:wipe/>
      </p:transition>
    </mc:Choice>
    <mc:Fallback xmlns="">
      <p:transition spd="slow" advTm="2571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1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AWARENESS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3500" b="1" dirty="0"/>
              <a:t>Of different: </a:t>
            </a:r>
          </a:p>
          <a:p>
            <a:r>
              <a:rPr lang="it-IT" sz="3500" b="1" dirty="0">
                <a:solidFill>
                  <a:srgbClr val="FF0000"/>
                </a:solidFill>
              </a:rPr>
              <a:t>school systems</a:t>
            </a:r>
          </a:p>
          <a:p>
            <a:r>
              <a:rPr lang="it-IT" sz="3500" b="1" dirty="0">
                <a:solidFill>
                  <a:srgbClr val="FF0000"/>
                </a:solidFill>
              </a:rPr>
              <a:t>ways of teaching </a:t>
            </a:r>
            <a:r>
              <a:rPr lang="it-IT" sz="3500" b="1" dirty="0"/>
              <a:t>and </a:t>
            </a:r>
            <a:r>
              <a:rPr lang="it-IT" sz="3500" b="1" dirty="0">
                <a:solidFill>
                  <a:srgbClr val="FF0000"/>
                </a:solidFill>
              </a:rPr>
              <a:t>learning</a:t>
            </a:r>
          </a:p>
          <a:p>
            <a:r>
              <a:rPr lang="it-IT" sz="3500" b="1" dirty="0"/>
              <a:t>staff/student </a:t>
            </a:r>
            <a:r>
              <a:rPr lang="it-IT" sz="3500" b="1" dirty="0">
                <a:solidFill>
                  <a:srgbClr val="FF0000"/>
                </a:solidFill>
              </a:rPr>
              <a:t>relationships</a:t>
            </a:r>
          </a:p>
          <a:p>
            <a:r>
              <a:rPr lang="it-IT" sz="3500" b="1" dirty="0">
                <a:solidFill>
                  <a:srgbClr val="FF0000"/>
                </a:solidFill>
              </a:rPr>
              <a:t>cultural codes</a:t>
            </a:r>
          </a:p>
          <a:p>
            <a:r>
              <a:rPr lang="it-IT" sz="3500" b="1" dirty="0">
                <a:solidFill>
                  <a:srgbClr val="FF0000"/>
                </a:solidFill>
              </a:rPr>
              <a:t>climates</a:t>
            </a:r>
            <a:r>
              <a:rPr lang="it-IT" sz="3500" b="1" dirty="0"/>
              <a:t> and </a:t>
            </a:r>
            <a:r>
              <a:rPr lang="it-IT" sz="3500" b="1" dirty="0">
                <a:solidFill>
                  <a:srgbClr val="FF0000"/>
                </a:solidFill>
              </a:rPr>
              <a:t>locations</a:t>
            </a:r>
          </a:p>
          <a:p>
            <a:r>
              <a:rPr lang="it-IT" sz="3500" b="1" dirty="0">
                <a:solidFill>
                  <a:srgbClr val="FF0000"/>
                </a:solidFill>
              </a:rPr>
              <a:t>lifestyles</a:t>
            </a:r>
          </a:p>
          <a:p>
            <a:r>
              <a:rPr lang="it-IT" sz="3500" b="1" dirty="0"/>
              <a:t>Of the </a:t>
            </a:r>
            <a:r>
              <a:rPr lang="it-IT" sz="3500" b="1" dirty="0">
                <a:solidFill>
                  <a:srgbClr val="FF0000"/>
                </a:solidFill>
              </a:rPr>
              <a:t>potential</a:t>
            </a:r>
            <a:r>
              <a:rPr lang="it-IT" sz="3500" b="1" dirty="0"/>
              <a:t> for </a:t>
            </a:r>
          </a:p>
          <a:p>
            <a:pPr marL="0" indent="0">
              <a:buNone/>
            </a:pPr>
            <a:r>
              <a:rPr lang="it-IT" sz="4400" b="1" dirty="0">
                <a:solidFill>
                  <a:srgbClr val="FF0000"/>
                </a:solidFill>
              </a:rPr>
              <a:t>international</a:t>
            </a:r>
            <a:r>
              <a:rPr lang="it-IT" sz="4400" b="1" dirty="0"/>
              <a:t> </a:t>
            </a:r>
            <a:r>
              <a:rPr lang="it-IT" sz="4400" b="1" dirty="0">
                <a:solidFill>
                  <a:srgbClr val="FF0000"/>
                </a:solidFill>
              </a:rPr>
              <a:t>communication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08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4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|1.3|1.4|1.5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5|1.5|1.1|1.1|1.4|1.5|1.7|1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|1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4|1.3|1.9|1.9|1.8|1.8|1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9|1.8|1.9|1.8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|3|2.4|2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2.1|2.3|2|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8|1.5|1.4|1.4|1.4|1.2|1.2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6"/>
</p:tagLst>
</file>

<file path=ppt/theme/theme1.xml><?xml version="1.0" encoding="utf-8"?>
<a:theme xmlns:a="http://schemas.openxmlformats.org/drawingml/2006/main" name="Tema di Office">
  <a:themeElements>
    <a:clrScheme name="Personalizzato 4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</TotalTime>
  <Words>300</Words>
  <Application>Microsoft Office PowerPoint</Application>
  <PresentationFormat>On-screen Show (4:3)</PresentationFormat>
  <Paragraphs>72</Paragraphs>
  <Slides>22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8" baseType="lpstr">
      <vt:lpstr>Arial</vt:lpstr>
      <vt:lpstr>Calibri</vt:lpstr>
      <vt:lpstr>Franklin Gothic Book</vt:lpstr>
      <vt:lpstr>Franklin Gothic Medium</vt:lpstr>
      <vt:lpstr>Tema di Office</vt:lpstr>
      <vt:lpstr>Erasmus + 2014 - 2017</vt:lpstr>
      <vt:lpstr>Monitoring Project Moos</vt:lpstr>
      <vt:lpstr>TIME PRESSURE</vt:lpstr>
      <vt:lpstr>Time pressures</vt:lpstr>
      <vt:lpstr>LEARNING PROCESS</vt:lpstr>
      <vt:lpstr>DIGITAL COMMUNICATION</vt:lpstr>
      <vt:lpstr>Virtual or digital learning</vt:lpstr>
      <vt:lpstr>Cultural Awareness</vt:lpstr>
      <vt:lpstr>AWARENESS</vt:lpstr>
      <vt:lpstr>     Awareness</vt:lpstr>
      <vt:lpstr>Language Skills</vt:lpstr>
      <vt:lpstr>Similar Practice</vt:lpstr>
      <vt:lpstr>TEAM WORK</vt:lpstr>
      <vt:lpstr>SHARING</vt:lpstr>
      <vt:lpstr>Achievements gained</vt:lpstr>
      <vt:lpstr>Online Platforms</vt:lpstr>
      <vt:lpstr>                  International friendship</vt:lpstr>
      <vt:lpstr> Project Impact  </vt:lpstr>
      <vt:lpstr>FUTURE AIM</vt:lpstr>
      <vt:lpstr>Common Directions</vt:lpstr>
      <vt:lpstr>PowerPoint Presentation</vt:lpstr>
      <vt:lpstr>«United in Diversity»</vt:lpstr>
      <vt:lpstr>Custom Show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Erasmus + Project MOOS Mutual Open and Online Skills</dc:title>
  <dc:creator>Simon</dc:creator>
  <cp:lastModifiedBy>Fabrizi</cp:lastModifiedBy>
  <cp:revision>159</cp:revision>
  <dcterms:created xsi:type="dcterms:W3CDTF">2017-04-25T13:47:38Z</dcterms:created>
  <dcterms:modified xsi:type="dcterms:W3CDTF">2017-05-03T22:32:54Z</dcterms:modified>
</cp:coreProperties>
</file>