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72" r:id="rId2"/>
    <p:sldId id="267" r:id="rId3"/>
    <p:sldId id="258" r:id="rId4"/>
    <p:sldId id="268" r:id="rId5"/>
    <p:sldId id="260" r:id="rId6"/>
    <p:sldId id="269" r:id="rId7"/>
    <p:sldId id="262" r:id="rId8"/>
    <p:sldId id="270" r:id="rId9"/>
    <p:sldId id="264" r:id="rId10"/>
    <p:sldId id="271" r:id="rId11"/>
    <p:sldId id="266" r:id="rId12"/>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717" autoAdjust="0"/>
  </p:normalViewPr>
  <p:slideViewPr>
    <p:cSldViewPr>
      <p:cViewPr varScale="1">
        <p:scale>
          <a:sx n="68" d="100"/>
          <a:sy n="68" d="100"/>
        </p:scale>
        <p:origin x="-672" y="-90"/>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fld id="{E68BE266-B5B9-48D8-8B49-7DD6AB346DF7}" type="datetimeFigureOut">
              <a:rPr lang="pl-PL" smtClean="0"/>
              <a:pPr/>
              <a:t>2017-05-02</a:t>
            </a:fld>
            <a:endParaRPr lang="pl-PL"/>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endParaRPr lang="pl-PL"/>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fld id="{48398E80-AC8C-4C50-8754-C5C0011DF6E8}" type="slidenum">
              <a:rPr lang="pl-PL" smtClean="0"/>
              <a:pPr/>
              <a:t>‹N›</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68BE266-B5B9-48D8-8B49-7DD6AB346DF7}" type="datetimeFigureOut">
              <a:rPr lang="pl-PL" smtClean="0"/>
              <a:pPr/>
              <a:t>2017-05-02</a:t>
            </a:fld>
            <a:endParaRPr lang="pl-PL"/>
          </a:p>
        </p:txBody>
      </p:sp>
      <p:sp>
        <p:nvSpPr>
          <p:cNvPr id="5" name="Segnaposto piè di pagina 4"/>
          <p:cNvSpPr>
            <a:spLocks noGrp="1"/>
          </p:cNvSpPr>
          <p:nvPr>
            <p:ph type="ftr" sz="quarter" idx="11"/>
          </p:nvPr>
        </p:nvSpPr>
        <p:spPr/>
        <p:txBody>
          <a:bodyPr/>
          <a:lstStyle>
            <a:extLst/>
          </a:lstStyle>
          <a:p>
            <a:endParaRPr lang="pl-PL"/>
          </a:p>
        </p:txBody>
      </p:sp>
      <p:sp>
        <p:nvSpPr>
          <p:cNvPr id="6" name="Segnaposto numero diapositiva 5"/>
          <p:cNvSpPr>
            <a:spLocks noGrp="1"/>
          </p:cNvSpPr>
          <p:nvPr>
            <p:ph type="sldNum" sz="quarter" idx="12"/>
          </p:nvPr>
        </p:nvSpPr>
        <p:spPr/>
        <p:txBody>
          <a:bodyPr/>
          <a:lstStyle>
            <a:extLst/>
          </a:lstStyle>
          <a:p>
            <a:fld id="{48398E80-AC8C-4C50-8754-C5C0011DF6E8}" type="slidenum">
              <a:rPr lang="pl-PL" smtClean="0"/>
              <a:pPr/>
              <a:t>‹N›</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68BE266-B5B9-48D8-8B49-7DD6AB346DF7}" type="datetimeFigureOut">
              <a:rPr lang="pl-PL" smtClean="0"/>
              <a:pPr/>
              <a:t>2017-05-02</a:t>
            </a:fld>
            <a:endParaRPr lang="pl-PL"/>
          </a:p>
        </p:txBody>
      </p:sp>
      <p:sp>
        <p:nvSpPr>
          <p:cNvPr id="5" name="Segnaposto piè di pagina 4"/>
          <p:cNvSpPr>
            <a:spLocks noGrp="1"/>
          </p:cNvSpPr>
          <p:nvPr>
            <p:ph type="ftr" sz="quarter" idx="11"/>
          </p:nvPr>
        </p:nvSpPr>
        <p:spPr/>
        <p:txBody>
          <a:bodyPr/>
          <a:lstStyle>
            <a:extLst/>
          </a:lstStyle>
          <a:p>
            <a:endParaRPr lang="pl-PL"/>
          </a:p>
        </p:txBody>
      </p:sp>
      <p:sp>
        <p:nvSpPr>
          <p:cNvPr id="6" name="Segnaposto numero diapositiva 5"/>
          <p:cNvSpPr>
            <a:spLocks noGrp="1"/>
          </p:cNvSpPr>
          <p:nvPr>
            <p:ph type="sldNum" sz="quarter" idx="12"/>
          </p:nvPr>
        </p:nvSpPr>
        <p:spPr/>
        <p:txBody>
          <a:bodyPr/>
          <a:lstStyle>
            <a:extLst/>
          </a:lstStyle>
          <a:p>
            <a:fld id="{48398E80-AC8C-4C50-8754-C5C0011DF6E8}" type="slidenum">
              <a:rPr lang="pl-PL" smtClean="0"/>
              <a:pPr/>
              <a:t>‹N›</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68BE266-B5B9-48D8-8B49-7DD6AB346DF7}" type="datetimeFigureOut">
              <a:rPr lang="pl-PL" smtClean="0"/>
              <a:pPr/>
              <a:t>2017-05-02</a:t>
            </a:fld>
            <a:endParaRPr lang="pl-PL"/>
          </a:p>
        </p:txBody>
      </p:sp>
      <p:sp>
        <p:nvSpPr>
          <p:cNvPr id="5" name="Segnaposto piè di pagina 4"/>
          <p:cNvSpPr>
            <a:spLocks noGrp="1"/>
          </p:cNvSpPr>
          <p:nvPr>
            <p:ph type="ftr" sz="quarter" idx="11"/>
          </p:nvPr>
        </p:nvSpPr>
        <p:spPr/>
        <p:txBody>
          <a:bodyPr/>
          <a:lstStyle>
            <a:extLst/>
          </a:lstStyle>
          <a:p>
            <a:endParaRPr lang="pl-PL"/>
          </a:p>
        </p:txBody>
      </p:sp>
      <p:sp>
        <p:nvSpPr>
          <p:cNvPr id="6" name="Segnaposto numero diapositiva 5"/>
          <p:cNvSpPr>
            <a:spLocks noGrp="1"/>
          </p:cNvSpPr>
          <p:nvPr>
            <p:ph type="sldNum" sz="quarter" idx="12"/>
          </p:nvPr>
        </p:nvSpPr>
        <p:spPr/>
        <p:txBody>
          <a:bodyPr/>
          <a:lstStyle>
            <a:extLst/>
          </a:lstStyle>
          <a:p>
            <a:fld id="{48398E80-AC8C-4C50-8754-C5C0011DF6E8}" type="slidenum">
              <a:rPr lang="pl-PL" smtClean="0"/>
              <a:pPr/>
              <a:t>‹N›</a:t>
            </a:fld>
            <a:endParaRPr lang="pl-PL"/>
          </a:p>
        </p:txBody>
      </p:sp>
      <p:sp>
        <p:nvSpPr>
          <p:cNvPr id="7" name="Titolo 6"/>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E68BE266-B5B9-48D8-8B49-7DD6AB346DF7}" type="datetimeFigureOut">
              <a:rPr lang="pl-PL" smtClean="0"/>
              <a:pPr/>
              <a:t>2017-05-02</a:t>
            </a:fld>
            <a:endParaRPr lang="pl-PL"/>
          </a:p>
        </p:txBody>
      </p:sp>
      <p:sp>
        <p:nvSpPr>
          <p:cNvPr id="5" name="Segnaposto piè di pagina 4"/>
          <p:cNvSpPr>
            <a:spLocks noGrp="1"/>
          </p:cNvSpPr>
          <p:nvPr>
            <p:ph type="ftr" sz="quarter" idx="11"/>
          </p:nvPr>
        </p:nvSpPr>
        <p:spPr/>
        <p:txBody>
          <a:bodyPr/>
          <a:lstStyle>
            <a:extLst/>
          </a:lstStyle>
          <a:p>
            <a:endParaRPr lang="pl-PL"/>
          </a:p>
        </p:txBody>
      </p:sp>
      <p:sp>
        <p:nvSpPr>
          <p:cNvPr id="6" name="Segnaposto numero diapositiva 5"/>
          <p:cNvSpPr>
            <a:spLocks noGrp="1"/>
          </p:cNvSpPr>
          <p:nvPr>
            <p:ph type="sldNum" sz="quarter" idx="12"/>
          </p:nvPr>
        </p:nvSpPr>
        <p:spPr/>
        <p:txBody>
          <a:bodyPr/>
          <a:lstStyle>
            <a:extLst/>
          </a:lstStyle>
          <a:p>
            <a:fld id="{48398E80-AC8C-4C50-8754-C5C0011DF6E8}" type="slidenum">
              <a:rPr lang="pl-PL" smtClean="0"/>
              <a:pPr/>
              <a:t>‹N›</a:t>
            </a:fld>
            <a:endParaRPr lang="pl-PL"/>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bg>
      <p:bgRef idx="1002">
        <a:schemeClr val="bg1"/>
      </p:bgRef>
    </p:bg>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E68BE266-B5B9-48D8-8B49-7DD6AB346DF7}" type="datetimeFigureOut">
              <a:rPr lang="pl-PL" smtClean="0"/>
              <a:pPr/>
              <a:t>2017-05-02</a:t>
            </a:fld>
            <a:endParaRPr lang="pl-PL"/>
          </a:p>
        </p:txBody>
      </p:sp>
      <p:sp>
        <p:nvSpPr>
          <p:cNvPr id="6" name="Segnaposto piè di pagina 5"/>
          <p:cNvSpPr>
            <a:spLocks noGrp="1"/>
          </p:cNvSpPr>
          <p:nvPr>
            <p:ph type="ftr" sz="quarter" idx="11"/>
          </p:nvPr>
        </p:nvSpPr>
        <p:spPr/>
        <p:txBody>
          <a:bodyPr/>
          <a:lstStyle>
            <a:extLst/>
          </a:lstStyle>
          <a:p>
            <a:endParaRPr lang="pl-PL"/>
          </a:p>
        </p:txBody>
      </p:sp>
      <p:sp>
        <p:nvSpPr>
          <p:cNvPr id="7" name="Segnaposto numero diapositiva 6"/>
          <p:cNvSpPr>
            <a:spLocks noGrp="1"/>
          </p:cNvSpPr>
          <p:nvPr>
            <p:ph type="sldNum" sz="quarter" idx="12"/>
          </p:nvPr>
        </p:nvSpPr>
        <p:spPr/>
        <p:txBody>
          <a:bodyPr/>
          <a:lstStyle>
            <a:extLst/>
          </a:lstStyle>
          <a:p>
            <a:fld id="{48398E80-AC8C-4C50-8754-C5C0011DF6E8}" type="slidenum">
              <a:rPr lang="pl-PL" smtClean="0"/>
              <a:pPr/>
              <a:t>‹N›</a:t>
            </a:fld>
            <a:endParaRPr lang="pl-PL"/>
          </a:p>
        </p:txBody>
      </p:sp>
      <p:sp>
        <p:nvSpPr>
          <p:cNvPr id="8" name="Titolo 7"/>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E68BE266-B5B9-48D8-8B49-7DD6AB346DF7}" type="datetimeFigureOut">
              <a:rPr lang="pl-PL" smtClean="0"/>
              <a:pPr/>
              <a:t>2017-05-02</a:t>
            </a:fld>
            <a:endParaRPr lang="pl-PL"/>
          </a:p>
        </p:txBody>
      </p:sp>
      <p:sp>
        <p:nvSpPr>
          <p:cNvPr id="8" name="Segnaposto piè di pagina 7"/>
          <p:cNvSpPr>
            <a:spLocks noGrp="1"/>
          </p:cNvSpPr>
          <p:nvPr>
            <p:ph type="ftr" sz="quarter" idx="11"/>
          </p:nvPr>
        </p:nvSpPr>
        <p:spPr/>
        <p:txBody>
          <a:bodyPr/>
          <a:lstStyle>
            <a:extLst/>
          </a:lstStyle>
          <a:p>
            <a:endParaRPr lang="pl-PL"/>
          </a:p>
        </p:txBody>
      </p:sp>
      <p:sp>
        <p:nvSpPr>
          <p:cNvPr id="9" name="Segnaposto numero diapositiva 8"/>
          <p:cNvSpPr>
            <a:spLocks noGrp="1"/>
          </p:cNvSpPr>
          <p:nvPr>
            <p:ph type="sldNum" sz="quarter" idx="12"/>
          </p:nvPr>
        </p:nvSpPr>
        <p:spPr/>
        <p:txBody>
          <a:bodyPr/>
          <a:lstStyle>
            <a:extLst/>
          </a:lstStyle>
          <a:p>
            <a:fld id="{48398E80-AC8C-4C50-8754-C5C0011DF6E8}" type="slidenum">
              <a:rPr lang="pl-PL" smtClean="0"/>
              <a:pPr/>
              <a:t>‹N›</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bg>
      <p:bgRef idx="1002">
        <a:schemeClr val="bg1"/>
      </p:bgRef>
    </p:bg>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extLst/>
          </a:lstStyle>
          <a:p>
            <a:fld id="{E68BE266-B5B9-48D8-8B49-7DD6AB346DF7}" type="datetimeFigureOut">
              <a:rPr lang="pl-PL" smtClean="0"/>
              <a:pPr/>
              <a:t>2017-05-02</a:t>
            </a:fld>
            <a:endParaRPr lang="pl-PL"/>
          </a:p>
        </p:txBody>
      </p:sp>
      <p:sp>
        <p:nvSpPr>
          <p:cNvPr id="4" name="Segnaposto piè di pagina 3"/>
          <p:cNvSpPr>
            <a:spLocks noGrp="1"/>
          </p:cNvSpPr>
          <p:nvPr>
            <p:ph type="ftr" sz="quarter" idx="11"/>
          </p:nvPr>
        </p:nvSpPr>
        <p:spPr/>
        <p:txBody>
          <a:bodyPr/>
          <a:lstStyle>
            <a:extLst/>
          </a:lstStyle>
          <a:p>
            <a:endParaRPr lang="pl-PL"/>
          </a:p>
        </p:txBody>
      </p:sp>
      <p:sp>
        <p:nvSpPr>
          <p:cNvPr id="5" name="Segnaposto numero diapositiva 4"/>
          <p:cNvSpPr>
            <a:spLocks noGrp="1"/>
          </p:cNvSpPr>
          <p:nvPr>
            <p:ph type="sldNum" sz="quarter" idx="12"/>
          </p:nvPr>
        </p:nvSpPr>
        <p:spPr/>
        <p:txBody>
          <a:bodyPr/>
          <a:lstStyle>
            <a:extLst/>
          </a:lstStyle>
          <a:p>
            <a:fld id="{48398E80-AC8C-4C50-8754-C5C0011DF6E8}" type="slidenum">
              <a:rPr lang="pl-PL" smtClean="0"/>
              <a:pPr/>
              <a:t>‹N›</a:t>
            </a:fld>
            <a:endParaRPr lang="pl-PL"/>
          </a:p>
        </p:txBody>
      </p:sp>
      <p:sp>
        <p:nvSpPr>
          <p:cNvPr id="6" name="Titolo 5"/>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fld id="{E68BE266-B5B9-48D8-8B49-7DD6AB346DF7}" type="datetimeFigureOut">
              <a:rPr lang="pl-PL" smtClean="0"/>
              <a:pPr/>
              <a:t>2017-05-02</a:t>
            </a:fld>
            <a:endParaRPr lang="pl-PL"/>
          </a:p>
        </p:txBody>
      </p:sp>
      <p:sp>
        <p:nvSpPr>
          <p:cNvPr id="3" name="Segnaposto piè di pagina 2"/>
          <p:cNvSpPr>
            <a:spLocks noGrp="1"/>
          </p:cNvSpPr>
          <p:nvPr>
            <p:ph type="ftr" sz="quarter" idx="11"/>
          </p:nvPr>
        </p:nvSpPr>
        <p:spPr/>
        <p:txBody>
          <a:bodyPr/>
          <a:lstStyle>
            <a:extLst/>
          </a:lstStyle>
          <a:p>
            <a:endParaRPr lang="pl-PL"/>
          </a:p>
        </p:txBody>
      </p:sp>
      <p:sp>
        <p:nvSpPr>
          <p:cNvPr id="4" name="Segnaposto numero diapositiva 3"/>
          <p:cNvSpPr>
            <a:spLocks noGrp="1"/>
          </p:cNvSpPr>
          <p:nvPr>
            <p:ph type="sldNum" sz="quarter" idx="12"/>
          </p:nvPr>
        </p:nvSpPr>
        <p:spPr/>
        <p:txBody>
          <a:bodyPr/>
          <a:lstStyle>
            <a:extLst/>
          </a:lstStyle>
          <a:p>
            <a:fld id="{48398E80-AC8C-4C50-8754-C5C0011DF6E8}" type="slidenum">
              <a:rPr lang="pl-PL" smtClean="0"/>
              <a:pPr/>
              <a:t>‹N›</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extLst/>
          </a:lstStyle>
          <a:p>
            <a:fld id="{E68BE266-B5B9-48D8-8B49-7DD6AB346DF7}" type="datetimeFigureOut">
              <a:rPr lang="pl-PL" smtClean="0"/>
              <a:pPr/>
              <a:t>2017-05-02</a:t>
            </a:fld>
            <a:endParaRPr lang="pl-PL"/>
          </a:p>
        </p:txBody>
      </p:sp>
      <p:sp>
        <p:nvSpPr>
          <p:cNvPr id="6" name="Segnaposto piè di pagina 5"/>
          <p:cNvSpPr>
            <a:spLocks noGrp="1"/>
          </p:cNvSpPr>
          <p:nvPr>
            <p:ph type="ftr" sz="quarter" idx="11"/>
          </p:nvPr>
        </p:nvSpPr>
        <p:spPr/>
        <p:txBody>
          <a:bodyPr/>
          <a:lstStyle>
            <a:extLst/>
          </a:lstStyle>
          <a:p>
            <a:endParaRPr lang="pl-PL"/>
          </a:p>
        </p:txBody>
      </p:sp>
      <p:sp>
        <p:nvSpPr>
          <p:cNvPr id="7" name="Segnaposto numero diapositiva 6"/>
          <p:cNvSpPr>
            <a:spLocks noGrp="1"/>
          </p:cNvSpPr>
          <p:nvPr>
            <p:ph type="sldNum" sz="quarter" idx="12"/>
          </p:nvPr>
        </p:nvSpPr>
        <p:spPr/>
        <p:txBody>
          <a:bodyPr/>
          <a:lstStyle>
            <a:extLst/>
          </a:lstStyle>
          <a:p>
            <a:fld id="{48398E80-AC8C-4C50-8754-C5C0011DF6E8}" type="slidenum">
              <a:rPr lang="pl-PL" smtClean="0"/>
              <a:pPr/>
              <a:t>‹N›</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1"/>
      </p:bgRef>
    </p:bg>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smtClean="0"/>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fld id="{E68BE266-B5B9-48D8-8B49-7DD6AB346DF7}" type="datetimeFigureOut">
              <a:rPr lang="pl-PL" smtClean="0"/>
              <a:pPr/>
              <a:t>2017-05-02</a:t>
            </a:fld>
            <a:endParaRPr lang="pl-PL"/>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pl-PL"/>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fld id="{48398E80-AC8C-4C50-8754-C5C0011DF6E8}" type="slidenum">
              <a:rPr lang="pl-PL" smtClean="0"/>
              <a:pPr/>
              <a:t>‹N›</a:t>
            </a:fld>
            <a:endParaRPr lang="pl-PL"/>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smtClean="0"/>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olo rettango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olo rettangolo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8BE266-B5B9-48D8-8B49-7DD6AB346DF7}" type="datetimeFigureOut">
              <a:rPr lang="pl-PL" smtClean="0"/>
              <a:pPr/>
              <a:t>2017-05-02</a:t>
            </a:fld>
            <a:endParaRPr lang="pl-PL"/>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pl-PL"/>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8398E80-AC8C-4C50-8754-C5C0011DF6E8}" type="slidenum">
              <a:rPr lang="pl-PL" smtClean="0"/>
              <a:pPr/>
              <a:t>‹N›</a:t>
            </a:fld>
            <a:endParaRPr lang="pl-PL"/>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785786" y="428604"/>
            <a:ext cx="7901014" cy="5643601"/>
          </a:xfrm>
          <a:ln/>
        </p:spPr>
        <p:style>
          <a:lnRef idx="2">
            <a:schemeClr val="accent1"/>
          </a:lnRef>
          <a:fillRef idx="1">
            <a:schemeClr val="lt1"/>
          </a:fillRef>
          <a:effectRef idx="0">
            <a:schemeClr val="accent1"/>
          </a:effectRef>
          <a:fontRef idx="minor">
            <a:schemeClr val="dk1"/>
          </a:fontRef>
        </p:style>
        <p:txBody>
          <a:bodyPr/>
          <a:lstStyle/>
          <a:p>
            <a:pPr>
              <a:buNone/>
            </a:pPr>
            <a:r>
              <a:rPr lang="en-US" sz="3200" dirty="0" smtClean="0"/>
              <a:t> </a:t>
            </a:r>
            <a:r>
              <a:rPr lang="en-US" sz="3200" dirty="0" smtClean="0"/>
              <a:t>                 </a:t>
            </a:r>
          </a:p>
          <a:p>
            <a:pPr>
              <a:buNone/>
            </a:pPr>
            <a:r>
              <a:rPr lang="en-US" sz="3200" b="1" spc="100" dirty="0" smtClean="0">
                <a:ln w="18000">
                  <a:solidFill>
                    <a:schemeClr val="accent1">
                      <a:satMod val="200000"/>
                      <a:tint val="72000"/>
                    </a:schemeClr>
                  </a:solidFill>
                  <a:prstDash val="solid"/>
                </a:ln>
                <a:solidFill>
                  <a:srgbClr val="00B050"/>
                </a:solidFill>
                <a:effectLst>
                  <a:outerShdw blurRad="25000" dist="20000" dir="16020000" algn="tl">
                    <a:schemeClr val="accent1">
                      <a:satMod val="200000"/>
                      <a:shade val="1000"/>
                      <a:alpha val="60000"/>
                    </a:schemeClr>
                  </a:outerShdw>
                </a:effectLst>
              </a:rPr>
              <a:t>              Final </a:t>
            </a:r>
            <a:r>
              <a:rPr lang="en-US" sz="3200" b="1" spc="100" dirty="0" smtClean="0">
                <a:ln w="18000">
                  <a:solidFill>
                    <a:schemeClr val="accent1">
                      <a:satMod val="200000"/>
                      <a:tint val="72000"/>
                    </a:schemeClr>
                  </a:solidFill>
                  <a:prstDash val="solid"/>
                </a:ln>
                <a:solidFill>
                  <a:srgbClr val="00B050"/>
                </a:solidFill>
                <a:effectLst>
                  <a:outerShdw blurRad="25000" dist="20000" dir="16020000" algn="tl">
                    <a:schemeClr val="accent1">
                      <a:satMod val="200000"/>
                      <a:shade val="1000"/>
                      <a:alpha val="60000"/>
                    </a:schemeClr>
                  </a:outerShdw>
                </a:effectLst>
              </a:rPr>
              <a:t>Erasmus  +  </a:t>
            </a:r>
            <a:endParaRPr lang="it-IT" sz="3200" b="1" spc="100" dirty="0" smtClean="0">
              <a:ln w="18000">
                <a:solidFill>
                  <a:schemeClr val="accent1">
                    <a:satMod val="200000"/>
                    <a:tint val="72000"/>
                  </a:schemeClr>
                </a:solidFill>
                <a:prstDash val="solid"/>
              </a:ln>
              <a:solidFill>
                <a:srgbClr val="00B050"/>
              </a:solidFill>
              <a:effectLst>
                <a:outerShdw blurRad="25000" dist="20000" dir="16020000" algn="tl">
                  <a:schemeClr val="accent1">
                    <a:satMod val="200000"/>
                    <a:shade val="1000"/>
                    <a:alpha val="60000"/>
                  </a:schemeClr>
                </a:outerShdw>
              </a:effectLst>
            </a:endParaRPr>
          </a:p>
          <a:p>
            <a:pPr>
              <a:buNone/>
            </a:pPr>
            <a:r>
              <a:rPr lang="en-US" dirty="0" smtClean="0"/>
              <a:t>   </a:t>
            </a:r>
            <a:endParaRPr lang="en-US" sz="2800" b="1" dirty="0" smtClean="0">
              <a:solidFill>
                <a:schemeClr val="bg2">
                  <a:lumMod val="50000"/>
                </a:schemeClr>
              </a:solidFill>
            </a:endParaRPr>
          </a:p>
          <a:p>
            <a:pPr>
              <a:buNone/>
            </a:pPr>
            <a:r>
              <a:rPr lang="en-US" sz="2800" b="1" dirty="0" smtClean="0">
                <a:solidFill>
                  <a:schemeClr val="bg2">
                    <a:lumMod val="50000"/>
                  </a:schemeClr>
                </a:solidFill>
              </a:rPr>
              <a:t> </a:t>
            </a:r>
            <a:r>
              <a:rPr lang="en-US" sz="2800" b="1" dirty="0" smtClean="0">
                <a:solidFill>
                  <a:schemeClr val="bg2">
                    <a:lumMod val="50000"/>
                  </a:schemeClr>
                </a:solidFill>
              </a:rPr>
              <a:t>              Round </a:t>
            </a:r>
            <a:r>
              <a:rPr lang="en-US" sz="2800" b="1" dirty="0" smtClean="0">
                <a:solidFill>
                  <a:schemeClr val="bg2">
                    <a:lumMod val="50000"/>
                  </a:schemeClr>
                </a:solidFill>
              </a:rPr>
              <a:t>Table in Pescara , </a:t>
            </a:r>
            <a:endParaRPr lang="en-US" sz="2800" b="1" dirty="0" smtClean="0">
              <a:solidFill>
                <a:schemeClr val="bg2">
                  <a:lumMod val="50000"/>
                </a:schemeClr>
              </a:solidFill>
            </a:endParaRPr>
          </a:p>
          <a:p>
            <a:pPr>
              <a:buNone/>
            </a:pPr>
            <a:r>
              <a:rPr lang="en-US" sz="2800" b="1" smtClean="0">
                <a:solidFill>
                  <a:schemeClr val="bg2">
                    <a:lumMod val="50000"/>
                  </a:schemeClr>
                </a:solidFill>
              </a:rPr>
              <a:t>                     </a:t>
            </a:r>
            <a:r>
              <a:rPr lang="en-US" sz="2000" b="1" smtClean="0">
                <a:solidFill>
                  <a:schemeClr val="bg2">
                    <a:lumMod val="50000"/>
                  </a:schemeClr>
                </a:solidFill>
              </a:rPr>
              <a:t>4</a:t>
            </a:r>
            <a:r>
              <a:rPr lang="en-US" sz="2000" b="1" baseline="30000" smtClean="0">
                <a:solidFill>
                  <a:schemeClr val="bg2">
                    <a:lumMod val="50000"/>
                  </a:schemeClr>
                </a:solidFill>
              </a:rPr>
              <a:t>th</a:t>
            </a:r>
            <a:r>
              <a:rPr lang="en-US" sz="2000" b="1" smtClean="0">
                <a:solidFill>
                  <a:schemeClr val="bg2">
                    <a:lumMod val="50000"/>
                  </a:schemeClr>
                </a:solidFill>
              </a:rPr>
              <a:t>- </a:t>
            </a:r>
            <a:r>
              <a:rPr lang="en-US" sz="2000" b="1" dirty="0" smtClean="0">
                <a:solidFill>
                  <a:schemeClr val="bg2">
                    <a:lumMod val="50000"/>
                  </a:schemeClr>
                </a:solidFill>
              </a:rPr>
              <a:t>5</a:t>
            </a:r>
            <a:r>
              <a:rPr lang="en-US" sz="2000" b="1" baseline="30000" dirty="0" smtClean="0">
                <a:solidFill>
                  <a:schemeClr val="bg2">
                    <a:lumMod val="50000"/>
                  </a:schemeClr>
                </a:solidFill>
              </a:rPr>
              <a:t>th</a:t>
            </a:r>
            <a:r>
              <a:rPr lang="en-US" sz="2000" b="1" dirty="0" smtClean="0">
                <a:solidFill>
                  <a:schemeClr val="bg2">
                    <a:lumMod val="50000"/>
                  </a:schemeClr>
                </a:solidFill>
              </a:rPr>
              <a:t>  May, 2017</a:t>
            </a:r>
            <a:endParaRPr lang="pl-PL" sz="2000" b="1" dirty="0" smtClean="0">
              <a:solidFill>
                <a:schemeClr val="bg2">
                  <a:lumMod val="50000"/>
                </a:schemeClr>
              </a:solidFill>
            </a:endParaRPr>
          </a:p>
          <a:p>
            <a:pPr>
              <a:buNone/>
            </a:pPr>
            <a:r>
              <a:rPr lang="it-IT" sz="2800" dirty="0" smtClean="0">
                <a:solidFill>
                  <a:srgbClr val="00B050"/>
                </a:solidFill>
              </a:rPr>
              <a:t>           </a:t>
            </a:r>
            <a:r>
              <a:rPr lang="pl-PL" sz="2800" dirty="0" smtClean="0">
                <a:solidFill>
                  <a:srgbClr val="00B050"/>
                </a:solidFill>
              </a:rPr>
              <a:t>Participant</a:t>
            </a:r>
            <a:r>
              <a:rPr lang="pl-PL" sz="2800" dirty="0" smtClean="0">
                <a:solidFill>
                  <a:srgbClr val="00B050"/>
                </a:solidFill>
              </a:rPr>
              <a:t>: Zespół Szkół Ponadgimnazjalnych Nr 1 Busko-Zdrój, Poland</a:t>
            </a:r>
          </a:p>
          <a:p>
            <a:endParaRPr lang="it-IT" dirty="0"/>
          </a:p>
        </p:txBody>
      </p:sp>
      <p:pic>
        <p:nvPicPr>
          <p:cNvPr id="2050" name="Picture 2"/>
          <p:cNvPicPr>
            <a:picLocks noChangeAspect="1" noChangeArrowheads="1"/>
          </p:cNvPicPr>
          <p:nvPr/>
        </p:nvPicPr>
        <p:blipFill>
          <a:blip r:embed="rId2"/>
          <a:srcRect/>
          <a:stretch>
            <a:fillRect/>
          </a:stretch>
        </p:blipFill>
        <p:spPr bwMode="auto">
          <a:xfrm>
            <a:off x="2571736" y="4071942"/>
            <a:ext cx="4681560" cy="2000264"/>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descr="20170314_113101.jpg"/>
          <p:cNvPicPr>
            <a:picLocks noGrp="1" noChangeAspect="1"/>
          </p:cNvPicPr>
          <p:nvPr>
            <p:ph sz="half" idx="1"/>
          </p:nvPr>
        </p:nvPicPr>
        <p:blipFill>
          <a:blip r:embed="rId2" cstate="print"/>
          <a:stretch>
            <a:fillRect/>
          </a:stretch>
        </p:blipFill>
        <p:spPr>
          <a:xfrm>
            <a:off x="457200" y="1916833"/>
            <a:ext cx="4038600" cy="3082206"/>
          </a:xfrm>
        </p:spPr>
      </p:pic>
      <p:pic>
        <p:nvPicPr>
          <p:cNvPr id="6" name="Symbol zastępczy zawartości 5" descr="20170314_113115.jpg"/>
          <p:cNvPicPr>
            <a:picLocks noGrp="1" noChangeAspect="1"/>
          </p:cNvPicPr>
          <p:nvPr>
            <p:ph sz="half" idx="2"/>
          </p:nvPr>
        </p:nvPicPr>
        <p:blipFill>
          <a:blip r:embed="rId3" cstate="print"/>
          <a:stretch>
            <a:fillRect/>
          </a:stretch>
        </p:blipFill>
        <p:spPr>
          <a:xfrm>
            <a:off x="4648200" y="1916831"/>
            <a:ext cx="4038600" cy="3082207"/>
          </a:xfrm>
        </p:spPr>
      </p:pic>
      <p:sp>
        <p:nvSpPr>
          <p:cNvPr id="2" name="Tytuł 1"/>
          <p:cNvSpPr>
            <a:spLocks noGrp="1"/>
          </p:cNvSpPr>
          <p:nvPr>
            <p:ph type="title"/>
          </p:nvPr>
        </p:nvSpPr>
        <p:spPr/>
        <p:txBody>
          <a:bodyPr>
            <a:normAutofit fontScale="90000"/>
          </a:bodyPr>
          <a:lstStyle/>
          <a:p>
            <a:r>
              <a:rPr lang="en-US" b="1" dirty="0"/>
              <a:t>5. Specific recommendations on how to use the project’s education results</a:t>
            </a:r>
            <a:endParaRPr lang="pl-P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6083320"/>
          </a:xfrm>
        </p:spPr>
        <p:txBody>
          <a:bodyPr>
            <a:noAutofit/>
          </a:bodyPr>
          <a:lstStyle/>
          <a:p>
            <a:pPr algn="l"/>
            <a:r>
              <a:rPr lang="en-US" sz="2400" dirty="0"/>
              <a:t>The project’s education results will be very useful in the other Erasmus+ project. ZSP 1 in </a:t>
            </a:r>
            <a:r>
              <a:rPr lang="en-US" sz="2400" dirty="0" err="1"/>
              <a:t>Busko-Zdrój</a:t>
            </a:r>
            <a:r>
              <a:rPr lang="en-US" sz="2400" dirty="0"/>
              <a:t> is involved in Changing Places project. In this project students prepare ‘National Days’ during which various activities connected with participants’ countries are carried out. The next is going to be ‘Spanish Day’ so we will be happy to use ‘Spanish in use’ course. Furthermore, the idea of preparing pizza, taken from ‘</a:t>
            </a:r>
            <a:r>
              <a:rPr lang="it-IT" sz="2400" dirty="0"/>
              <a:t>A Journey of Flavour from Pizza to Ginger’, </a:t>
            </a:r>
            <a:r>
              <a:rPr lang="en-US" sz="2400" dirty="0"/>
              <a:t>was used during </a:t>
            </a:r>
            <a:r>
              <a:rPr lang="pl-PL" sz="2400" dirty="0" smtClean="0"/>
              <a:t>‘</a:t>
            </a:r>
            <a:r>
              <a:rPr lang="en-US" sz="2400" dirty="0" smtClean="0"/>
              <a:t>Italian </a:t>
            </a:r>
            <a:r>
              <a:rPr lang="en-US" sz="2400" dirty="0"/>
              <a:t>Day’ in February 2017.</a:t>
            </a:r>
            <a:r>
              <a:rPr lang="it-IT" sz="2400" dirty="0"/>
              <a:t/>
            </a:r>
            <a:br>
              <a:rPr lang="it-IT" sz="2400" dirty="0"/>
            </a:br>
            <a:r>
              <a:rPr lang="en-US" sz="2400" dirty="0"/>
              <a:t>What is more, we are going to ask our partners from UK, Germany, Italy, Spain and Turkey to use ‘</a:t>
            </a:r>
            <a:r>
              <a:rPr lang="it-IT" sz="2400" dirty="0"/>
              <a:t>Krakow- the Royal City’ and ‘Exploring Europe through Polish History’ courses during ‘Polish Day’.</a:t>
            </a:r>
            <a:r>
              <a:rPr lang="pl-PL" sz="2400" dirty="0"/>
              <a:t/>
            </a:r>
            <a:br>
              <a:rPr lang="pl-PL" sz="2400" dirty="0"/>
            </a:br>
            <a:endParaRPr lang="pl-PL"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descr="20170314_113127.jpg"/>
          <p:cNvPicPr>
            <a:picLocks noGrp="1" noChangeAspect="1"/>
          </p:cNvPicPr>
          <p:nvPr>
            <p:ph sz="half" idx="1"/>
          </p:nvPr>
        </p:nvPicPr>
        <p:blipFill>
          <a:blip r:embed="rId2" cstate="print"/>
          <a:stretch>
            <a:fillRect/>
          </a:stretch>
        </p:blipFill>
        <p:spPr>
          <a:xfrm>
            <a:off x="457200" y="1988841"/>
            <a:ext cx="4038600" cy="3010198"/>
          </a:xfrm>
        </p:spPr>
      </p:pic>
      <p:pic>
        <p:nvPicPr>
          <p:cNvPr id="6" name="Symbol zastępczy zawartości 5" descr="20170321_101251.jpg"/>
          <p:cNvPicPr>
            <a:picLocks noGrp="1" noChangeAspect="1"/>
          </p:cNvPicPr>
          <p:nvPr>
            <p:ph sz="half" idx="2"/>
          </p:nvPr>
        </p:nvPicPr>
        <p:blipFill>
          <a:blip r:embed="rId3" cstate="print"/>
          <a:stretch>
            <a:fillRect/>
          </a:stretch>
        </p:blipFill>
        <p:spPr>
          <a:xfrm>
            <a:off x="4648200" y="1988841"/>
            <a:ext cx="4038600" cy="3010198"/>
          </a:xfrm>
        </p:spPr>
      </p:pic>
      <p:sp>
        <p:nvSpPr>
          <p:cNvPr id="2" name="Tytuł 1"/>
          <p:cNvSpPr>
            <a:spLocks noGrp="1"/>
          </p:cNvSpPr>
          <p:nvPr>
            <p:ph type="title"/>
          </p:nvPr>
        </p:nvSpPr>
        <p:spPr/>
        <p:txBody>
          <a:bodyPr>
            <a:normAutofit fontScale="90000"/>
          </a:bodyPr>
          <a:lstStyle/>
          <a:p>
            <a:r>
              <a:rPr lang="pl-PL" b="1" dirty="0" smtClean="0"/>
              <a:t/>
            </a:r>
            <a:br>
              <a:rPr lang="pl-PL" b="1" dirty="0" smtClean="0"/>
            </a:br>
            <a:r>
              <a:rPr lang="en-US" b="1" dirty="0" smtClean="0"/>
              <a:t>1.Knowledge </a:t>
            </a:r>
            <a:r>
              <a:rPr lang="en-US" b="1" dirty="0"/>
              <a:t>and experience gained by the participants</a:t>
            </a:r>
            <a:r>
              <a:rPr lang="pl-PL" dirty="0"/>
              <a:t/>
            </a:r>
            <a:br>
              <a:rPr lang="pl-PL" dirty="0"/>
            </a:br>
            <a:endParaRPr lang="pl-P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6250706"/>
          </a:xfrm>
        </p:spPr>
        <p:txBody>
          <a:bodyPr>
            <a:normAutofit/>
          </a:bodyPr>
          <a:lstStyle/>
          <a:p>
            <a:pPr algn="l"/>
            <a:r>
              <a:rPr lang="en-US" sz="2000" spc="-100" dirty="0" smtClean="0"/>
              <a:t/>
            </a:r>
            <a:br>
              <a:rPr lang="en-US" sz="2000" spc="-100" dirty="0" smtClean="0"/>
            </a:br>
            <a:r>
              <a:rPr lang="en-US" sz="2000" spc="-100" dirty="0" smtClean="0"/>
              <a:t>Students were able to gain knowledge connected with most of the subjects they learn in secondary school</a:t>
            </a:r>
            <a:r>
              <a:rPr lang="pl-PL" sz="2000" spc="-100" dirty="0" smtClean="0"/>
              <a:t>.</a:t>
            </a:r>
            <a:br>
              <a:rPr lang="pl-PL" sz="2000" spc="-100" dirty="0" smtClean="0"/>
            </a:br>
            <a:r>
              <a:rPr lang="pl-PL" sz="2000" spc="-100" dirty="0" smtClean="0"/>
              <a:t/>
            </a:r>
            <a:br>
              <a:rPr lang="pl-PL" sz="2000" spc="-100" dirty="0" smtClean="0"/>
            </a:br>
            <a:r>
              <a:rPr lang="en-US" sz="2000" spc="-100" dirty="0" smtClean="0"/>
              <a:t> What is more, some courses dealt with knowledge students do not have a chance to acquire in Polish schools so they could gain new experience connected with for example: Spanish language, physical properties of metal, wood and some insulation materials, ancient Western music or uniform and Accelerated Motion. It definitely expanded their knowledge of the surrounding world or history, as well as </a:t>
            </a:r>
            <a:r>
              <a:rPr lang="pl-PL" sz="2000" spc="-100" dirty="0" smtClean="0"/>
              <a:t> </a:t>
            </a:r>
            <a:r>
              <a:rPr lang="pl-PL" sz="2000" spc="-100" dirty="0" err="1" smtClean="0"/>
              <a:t>helped</a:t>
            </a:r>
            <a:r>
              <a:rPr lang="pl-PL" sz="2000" spc="-100" dirty="0" smtClean="0"/>
              <a:t> to </a:t>
            </a:r>
            <a:r>
              <a:rPr lang="en-US" sz="2000" spc="-100" dirty="0" err="1" smtClean="0"/>
              <a:t>develope</a:t>
            </a:r>
            <a:r>
              <a:rPr lang="en-US" sz="2000" spc="-100" dirty="0" smtClean="0"/>
              <a:t> hobbies.</a:t>
            </a:r>
            <a:r>
              <a:rPr lang="pl-PL" sz="2000" spc="-100" dirty="0" smtClean="0"/>
              <a:t/>
            </a:r>
            <a:br>
              <a:rPr lang="pl-PL" sz="2000" spc="-100" dirty="0" smtClean="0"/>
            </a:br>
            <a:r>
              <a:rPr lang="pl-PL" sz="2000" spc="-100" dirty="0"/>
              <a:t/>
            </a:r>
            <a:br>
              <a:rPr lang="pl-PL" sz="2000" spc="-100" dirty="0"/>
            </a:br>
            <a:r>
              <a:rPr lang="en-US" sz="2000" spc="-100" dirty="0" smtClean="0"/>
              <a:t>Courses concerning the knowledge the students already possess were a great opportunity to refresh and revise many facts. They had a really wide choice so each one could find something of his interests.</a:t>
            </a:r>
            <a:endParaRPr lang="pl-PL" sz="2000" spc="-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descr="20170410_104048.jpg"/>
          <p:cNvPicPr>
            <a:picLocks noGrp="1" noChangeAspect="1"/>
          </p:cNvPicPr>
          <p:nvPr>
            <p:ph sz="half" idx="1"/>
          </p:nvPr>
        </p:nvPicPr>
        <p:blipFill>
          <a:blip r:embed="rId2" cstate="print"/>
          <a:stretch>
            <a:fillRect/>
          </a:stretch>
        </p:blipFill>
        <p:spPr>
          <a:xfrm>
            <a:off x="457200" y="2060849"/>
            <a:ext cx="4038600" cy="2938190"/>
          </a:xfrm>
        </p:spPr>
      </p:pic>
      <p:pic>
        <p:nvPicPr>
          <p:cNvPr id="7" name="Symbol zastępczy zawartości 6" descr="20170302_131619.jpg"/>
          <p:cNvPicPr>
            <a:picLocks noGrp="1" noChangeAspect="1"/>
          </p:cNvPicPr>
          <p:nvPr>
            <p:ph sz="half" idx="2"/>
          </p:nvPr>
        </p:nvPicPr>
        <p:blipFill>
          <a:blip r:embed="rId3" cstate="print"/>
          <a:stretch>
            <a:fillRect/>
          </a:stretch>
        </p:blipFill>
        <p:spPr>
          <a:xfrm>
            <a:off x="4648200" y="2060849"/>
            <a:ext cx="4038600" cy="2938190"/>
          </a:xfrm>
        </p:spPr>
      </p:pic>
      <p:sp>
        <p:nvSpPr>
          <p:cNvPr id="2" name="Tytuł 1"/>
          <p:cNvSpPr>
            <a:spLocks noGrp="1"/>
          </p:cNvSpPr>
          <p:nvPr>
            <p:ph type="title"/>
          </p:nvPr>
        </p:nvSpPr>
        <p:spPr/>
        <p:txBody>
          <a:bodyPr>
            <a:normAutofit fontScale="90000"/>
          </a:bodyPr>
          <a:lstStyle/>
          <a:p>
            <a:r>
              <a:rPr lang="pl-PL" b="1" dirty="0" smtClean="0"/>
              <a:t/>
            </a:r>
            <a:br>
              <a:rPr lang="pl-PL" b="1" dirty="0" smtClean="0"/>
            </a:br>
            <a:r>
              <a:rPr lang="en-US" b="1" dirty="0" smtClean="0"/>
              <a:t>2</a:t>
            </a:r>
            <a:r>
              <a:rPr lang="en-US" b="1" dirty="0"/>
              <a:t>. Skills achieved</a:t>
            </a:r>
            <a:r>
              <a:rPr lang="pl-PL" dirty="0"/>
              <a:t/>
            </a:r>
            <a:br>
              <a:rPr lang="pl-PL" dirty="0"/>
            </a:br>
            <a:endParaRPr lang="pl-P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5530626"/>
          </a:xfrm>
        </p:spPr>
        <p:txBody>
          <a:bodyPr>
            <a:normAutofit/>
          </a:bodyPr>
          <a:lstStyle/>
          <a:p>
            <a:pPr algn="l"/>
            <a:r>
              <a:rPr lang="it-IT" sz="2000" dirty="0"/>
              <a:t>Doing the courses reqiured a wide usage of knowledge and skills. They were language </a:t>
            </a:r>
            <a:r>
              <a:rPr lang="it-IT" sz="2000" spc="-100" dirty="0"/>
              <a:t>skills</a:t>
            </a:r>
            <a:r>
              <a:rPr lang="it-IT" sz="2000" dirty="0"/>
              <a:t> especially important for students whose English is not a </a:t>
            </a:r>
            <a:r>
              <a:rPr lang="it-IT" sz="2000" dirty="0" smtClean="0"/>
              <a:t>mother tongue</a:t>
            </a:r>
            <a:r>
              <a:rPr lang="it-IT" sz="2000" dirty="0"/>
              <a:t>. </a:t>
            </a:r>
            <a:r>
              <a:rPr lang="pl-PL" sz="2000" dirty="0" smtClean="0"/>
              <a:t/>
            </a:r>
            <a:br>
              <a:rPr lang="pl-PL" sz="2000" dirty="0" smtClean="0"/>
            </a:br>
            <a:r>
              <a:rPr lang="pl-PL" sz="2000" dirty="0" smtClean="0"/>
              <a:t/>
            </a:r>
            <a:br>
              <a:rPr lang="pl-PL" sz="2000" dirty="0" smtClean="0"/>
            </a:br>
            <a:r>
              <a:rPr lang="it-IT" sz="2000" spc="-100" dirty="0" smtClean="0"/>
              <a:t>An </a:t>
            </a:r>
            <a:r>
              <a:rPr lang="it-IT" sz="2000" spc="-100" dirty="0"/>
              <a:t>advantage was also conducting courses online what made students develop their IT skills. Another imortant aspect was searching for information which is an important skill for every learner. Sudents had also a chance to develop their critical thinking skills</a:t>
            </a:r>
            <a:r>
              <a:rPr lang="it-IT" sz="2000" spc="-100" dirty="0" smtClean="0"/>
              <a:t>.</a:t>
            </a:r>
            <a:r>
              <a:rPr lang="pl-PL" sz="2000" spc="-100" dirty="0" smtClean="0"/>
              <a:t> </a:t>
            </a:r>
            <a:r>
              <a:rPr lang="pl-PL" sz="2000" spc="-100" dirty="0"/>
              <a:t/>
            </a:r>
            <a:br>
              <a:rPr lang="pl-PL" sz="2000" spc="-100" dirty="0"/>
            </a:br>
            <a:endParaRPr lang="pl-PL" sz="2000" spc="-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descr="20170302_131828.jpg"/>
          <p:cNvPicPr>
            <a:picLocks noGrp="1" noChangeAspect="1"/>
          </p:cNvPicPr>
          <p:nvPr>
            <p:ph sz="half" idx="1"/>
          </p:nvPr>
        </p:nvPicPr>
        <p:blipFill>
          <a:blip r:embed="rId2" cstate="print"/>
          <a:stretch>
            <a:fillRect/>
          </a:stretch>
        </p:blipFill>
        <p:spPr>
          <a:xfrm>
            <a:off x="457200" y="2060849"/>
            <a:ext cx="4038600" cy="2938190"/>
          </a:xfrm>
        </p:spPr>
      </p:pic>
      <p:pic>
        <p:nvPicPr>
          <p:cNvPr id="6" name="Symbol zastępczy zawartości 5" descr="20170307_074850.jpg"/>
          <p:cNvPicPr>
            <a:picLocks noGrp="1" noChangeAspect="1"/>
          </p:cNvPicPr>
          <p:nvPr>
            <p:ph sz="half" idx="2"/>
          </p:nvPr>
        </p:nvPicPr>
        <p:blipFill>
          <a:blip r:embed="rId3" cstate="print"/>
          <a:stretch>
            <a:fillRect/>
          </a:stretch>
        </p:blipFill>
        <p:spPr>
          <a:xfrm>
            <a:off x="4648200" y="2060849"/>
            <a:ext cx="4038600" cy="2938190"/>
          </a:xfrm>
        </p:spPr>
      </p:pic>
      <p:sp>
        <p:nvSpPr>
          <p:cNvPr id="2" name="Tytuł 1"/>
          <p:cNvSpPr>
            <a:spLocks noGrp="1"/>
          </p:cNvSpPr>
          <p:nvPr>
            <p:ph type="title"/>
          </p:nvPr>
        </p:nvSpPr>
        <p:spPr/>
        <p:txBody>
          <a:bodyPr>
            <a:normAutofit fontScale="90000"/>
          </a:bodyPr>
          <a:lstStyle/>
          <a:p>
            <a:r>
              <a:rPr lang="en-US" b="1" dirty="0"/>
              <a:t>3. Improved cultural awareness</a:t>
            </a:r>
            <a:r>
              <a:rPr lang="pl-PL" dirty="0"/>
              <a:t/>
            </a:r>
            <a:br>
              <a:rPr lang="pl-PL" dirty="0"/>
            </a:br>
            <a:endParaRPr lang="pl-P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6034682"/>
          </a:xfrm>
        </p:spPr>
        <p:txBody>
          <a:bodyPr>
            <a:normAutofit/>
          </a:bodyPr>
          <a:lstStyle/>
          <a:p>
            <a:pPr algn="l"/>
            <a:r>
              <a:rPr lang="en-US" sz="2000" dirty="0"/>
              <a:t>Cultural awareness includes local, national and European heritage. Students were given an opportunity to understand the cultural and linguistic diversity in Europe, and in other parts of the world, the need to preserve and appreciate it. </a:t>
            </a:r>
            <a:r>
              <a:rPr lang="pl-PL" sz="2000" dirty="0" smtClean="0"/>
              <a:t/>
            </a:r>
            <a:br>
              <a:rPr lang="pl-PL" sz="2000" dirty="0" smtClean="0"/>
            </a:br>
            <a:r>
              <a:rPr lang="pl-PL" sz="2000" dirty="0"/>
              <a:t/>
            </a:r>
            <a:br>
              <a:rPr lang="pl-PL" sz="2000" dirty="0"/>
            </a:br>
            <a:r>
              <a:rPr lang="en-US" sz="2000" dirty="0" smtClean="0"/>
              <a:t>Learners </a:t>
            </a:r>
            <a:r>
              <a:rPr lang="en-US" sz="2000" dirty="0"/>
              <a:t>achieved the key competences (knowledge, skills and attitudes that will help them to find personal </a:t>
            </a:r>
            <a:r>
              <a:rPr lang="en-US" sz="2000" dirty="0" smtClean="0"/>
              <a:t>fulfillment, </a:t>
            </a:r>
            <a:r>
              <a:rPr lang="en-US" sz="2000" dirty="0"/>
              <a:t>be more conscious citizen and take part in society).</a:t>
            </a:r>
            <a:r>
              <a:rPr lang="pl-PL" sz="2000" dirty="0"/>
              <a:t/>
            </a:r>
            <a:br>
              <a:rPr lang="pl-PL" sz="2000" dirty="0"/>
            </a:br>
            <a:r>
              <a:rPr lang="pl-PL" sz="2000" dirty="0" smtClean="0"/>
              <a:t/>
            </a:r>
            <a:br>
              <a:rPr lang="pl-PL" sz="2000" dirty="0" smtClean="0"/>
            </a:br>
            <a:r>
              <a:rPr lang="pl-PL" sz="2000" dirty="0"/>
              <a:t/>
            </a:r>
            <a:br>
              <a:rPr lang="pl-PL" sz="2000" dirty="0"/>
            </a:br>
            <a:r>
              <a:rPr lang="en-US" sz="2000" dirty="0" smtClean="0"/>
              <a:t>Skills </a:t>
            </a:r>
            <a:r>
              <a:rPr lang="en-US" sz="2000" dirty="0"/>
              <a:t>include the overview of the life in the medieval times and at present giving the opportunity of expressive viewpoints to the opinions of other people.</a:t>
            </a:r>
            <a:r>
              <a:rPr lang="pl-PL" sz="2000" dirty="0"/>
              <a:t/>
            </a:r>
            <a:br>
              <a:rPr lang="pl-PL" sz="2000" dirty="0"/>
            </a:br>
            <a:endParaRPr lang="pl-PL"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descr="20170410_104007.jpg"/>
          <p:cNvPicPr>
            <a:picLocks noGrp="1" noChangeAspect="1"/>
          </p:cNvPicPr>
          <p:nvPr>
            <p:ph sz="half" idx="1"/>
          </p:nvPr>
        </p:nvPicPr>
        <p:blipFill>
          <a:blip r:embed="rId2" cstate="print"/>
          <a:stretch>
            <a:fillRect/>
          </a:stretch>
        </p:blipFill>
        <p:spPr>
          <a:xfrm>
            <a:off x="457200" y="2276873"/>
            <a:ext cx="4038600" cy="2722166"/>
          </a:xfrm>
        </p:spPr>
      </p:pic>
      <p:pic>
        <p:nvPicPr>
          <p:cNvPr id="6" name="Symbol zastępczy zawartości 5" descr="20170307_075006.jpg"/>
          <p:cNvPicPr>
            <a:picLocks noGrp="1" noChangeAspect="1"/>
          </p:cNvPicPr>
          <p:nvPr>
            <p:ph sz="half" idx="2"/>
          </p:nvPr>
        </p:nvPicPr>
        <p:blipFill>
          <a:blip r:embed="rId3" cstate="print"/>
          <a:stretch>
            <a:fillRect/>
          </a:stretch>
        </p:blipFill>
        <p:spPr>
          <a:xfrm>
            <a:off x="4648200" y="2348881"/>
            <a:ext cx="4038600" cy="2650158"/>
          </a:xfrm>
        </p:spPr>
      </p:pic>
      <p:sp>
        <p:nvSpPr>
          <p:cNvPr id="2" name="Tytuł 1"/>
          <p:cNvSpPr>
            <a:spLocks noGrp="1"/>
          </p:cNvSpPr>
          <p:nvPr>
            <p:ph type="title"/>
          </p:nvPr>
        </p:nvSpPr>
        <p:spPr/>
        <p:txBody>
          <a:bodyPr>
            <a:normAutofit fontScale="90000"/>
          </a:bodyPr>
          <a:lstStyle/>
          <a:p>
            <a:r>
              <a:rPr lang="pl-PL" b="1" dirty="0" smtClean="0"/>
              <a:t/>
            </a:r>
            <a:br>
              <a:rPr lang="pl-PL" b="1" dirty="0" smtClean="0"/>
            </a:br>
            <a:r>
              <a:rPr lang="en-US" b="1" dirty="0" smtClean="0"/>
              <a:t>4</a:t>
            </a:r>
            <a:r>
              <a:rPr lang="en-US" b="1" dirty="0"/>
              <a:t>. And better language skills developed and gained</a:t>
            </a:r>
            <a:r>
              <a:rPr lang="pl-PL" dirty="0"/>
              <a:t/>
            </a:r>
            <a:br>
              <a:rPr lang="pl-PL" dirty="0"/>
            </a:br>
            <a:endParaRPr lang="pl-P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28728" y="1571612"/>
            <a:ext cx="7229468" cy="4461336"/>
          </a:xfrm>
        </p:spPr>
        <p:txBody>
          <a:bodyPr>
            <a:normAutofit fontScale="90000"/>
          </a:bodyPr>
          <a:lstStyle/>
          <a:p>
            <a:pPr algn="just"/>
            <a:r>
              <a:rPr lang="it-IT" sz="2800" dirty="0"/>
              <a:t>Students were supposed to watch movies in English which was a great opportunity to develop listening skills. A good idea was adding subtitles which was especially helpful for weak students. What is more, they broadened English vocabulary and grammar not only in listening but also in writing comments. </a:t>
            </a:r>
            <a:r>
              <a:rPr lang="en-US" sz="2800" dirty="0"/>
              <a:t>Essential skills consisted of the ability to understand spoken and written messages, to sustain conversation, to read </a:t>
            </a:r>
            <a:r>
              <a:rPr lang="en-US" sz="2800" dirty="0" smtClean="0"/>
              <a:t>and produce </a:t>
            </a:r>
            <a:r>
              <a:rPr lang="en-US" sz="2800" dirty="0"/>
              <a:t>texts.</a:t>
            </a:r>
            <a:r>
              <a:rPr lang="pl-PL" sz="2800" dirty="0"/>
              <a:t/>
            </a:r>
            <a:br>
              <a:rPr lang="pl-PL" sz="2800" dirty="0"/>
            </a:br>
            <a:endParaRPr lang="pl-PL"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iale">
  <a:themeElements>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ial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109</TotalTime>
  <Words>293</Words>
  <Application>Microsoft Office PowerPoint</Application>
  <PresentationFormat>Presentazione su schermo (4:3)</PresentationFormat>
  <Paragraphs>16</Paragraphs>
  <Slides>11</Slides>
  <Notes>0</Notes>
  <HiddenSlides>0</HiddenSlides>
  <MMClips>0</MMClips>
  <ScaleCrop>false</ScaleCrop>
  <HeadingPairs>
    <vt:vector size="4" baseType="variant">
      <vt:variant>
        <vt:lpstr>Tema</vt:lpstr>
      </vt:variant>
      <vt:variant>
        <vt:i4>1</vt:i4>
      </vt:variant>
      <vt:variant>
        <vt:lpstr>Titoli diapositive</vt:lpstr>
      </vt:variant>
      <vt:variant>
        <vt:i4>11</vt:i4>
      </vt:variant>
    </vt:vector>
  </HeadingPairs>
  <TitlesOfParts>
    <vt:vector size="12" baseType="lpstr">
      <vt:lpstr>Viale</vt:lpstr>
      <vt:lpstr>Diapositiva 1</vt:lpstr>
      <vt:lpstr> 1.Knowledge and experience gained by the participants </vt:lpstr>
      <vt:lpstr> Students were able to gain knowledge connected with most of the subjects they learn in secondary school.   What is more, some courses dealt with knowledge students do not have a chance to acquire in Polish schools so they could gain new experience connected with for example: Spanish language, physical properties of metal, wood and some insulation materials, ancient Western music or uniform and Accelerated Motion. It definitely expanded their knowledge of the surrounding world or history, as well as  helped to develope hobbies.  Courses concerning the knowledge the students already possess were a great opportunity to refresh and revise many facts. They had a really wide choice so each one could find something of his interests.</vt:lpstr>
      <vt:lpstr> 2. Skills achieved </vt:lpstr>
      <vt:lpstr>Doing the courses reqiured a wide usage of knowledge and skills. They were language skills especially important for students whose English is not a mother tongue.   An advantage was also conducting courses online what made students develop their IT skills. Another imortant aspect was searching for information which is an important skill for every learner. Sudents had also a chance to develop their critical thinking skills.  </vt:lpstr>
      <vt:lpstr>3. Improved cultural awareness </vt:lpstr>
      <vt:lpstr>Cultural awareness includes local, national and European heritage. Students were given an opportunity to understand the cultural and linguistic diversity in Europe, and in other parts of the world, the need to preserve and appreciate it.   Learners achieved the key competences (knowledge, skills and attitudes that will help them to find personal fulfillment, be more conscious citizen and take part in society).   Skills include the overview of the life in the medieval times and at present giving the opportunity of expressive viewpoints to the opinions of other people. </vt:lpstr>
      <vt:lpstr> 4. And better language skills developed and gained </vt:lpstr>
      <vt:lpstr>Students were supposed to watch movies in English which was a great opportunity to develop listening skills. A good idea was adding subtitles which was especially helpful for weak students. What is more, they broadened English vocabulary and grammar not only in listening but also in writing comments. Essential skills consisted of the ability to understand spoken and written messages, to sustain conversation, to read and produce texts. </vt:lpstr>
      <vt:lpstr>5. Specific recommendations on how to use the project’s education results</vt:lpstr>
      <vt:lpstr>The project’s education results will be very useful in the other Erasmus+ project. ZSP 1 in Busko-Zdrój is involved in Changing Places project. In this project students prepare ‘National Days’ during which various activities connected with participants’ countries are carried out. The next is going to be ‘Spanish Day’ so we will be happy to use ‘Spanish in use’ course. Furthermore, the idea of preparing pizza, taken from ‘A Journey of Flavour from Pizza to Ginger’, was used during ‘Italian Day’ in February 2017. What is more, we are going to ask our partners from UK, Germany, Italy, Spain and Turkey to use ‘Krakow- the Royal City’ and ‘Exploring Europe through Polish History’ courses during ‘Polish Day’.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Alchemik</dc:creator>
  <cp:lastModifiedBy>Doriana</cp:lastModifiedBy>
  <cp:revision>14</cp:revision>
  <dcterms:created xsi:type="dcterms:W3CDTF">2017-04-19T15:14:06Z</dcterms:created>
  <dcterms:modified xsi:type="dcterms:W3CDTF">2017-05-02T20:29:06Z</dcterms:modified>
</cp:coreProperties>
</file>